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92" r:id="rId4"/>
    <p:sldId id="259" r:id="rId5"/>
    <p:sldId id="261" r:id="rId6"/>
    <p:sldId id="262" r:id="rId7"/>
    <p:sldId id="263" r:id="rId8"/>
    <p:sldId id="264" r:id="rId9"/>
    <p:sldId id="265" r:id="rId10"/>
    <p:sldId id="293" r:id="rId11"/>
    <p:sldId id="266" r:id="rId12"/>
    <p:sldId id="267" r:id="rId13"/>
    <p:sldId id="269" r:id="rId14"/>
    <p:sldId id="257" r:id="rId15"/>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5976BFB-4178-B420-3179-256A7C4BC05A}"/>
              </a:ext>
            </a:extLst>
          </p:cNvPr>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r>
              <a:rPr kumimoji="1" lang="en-US" altLang="ja-JP"/>
              <a:t>LO</a:t>
            </a:r>
            <a:r>
              <a:rPr kumimoji="1" lang="ja-JP" altLang="en-US"/>
              <a:t>💖</a:t>
            </a:r>
            <a:r>
              <a:rPr kumimoji="1" lang="en-US" altLang="ja-JP"/>
              <a:t>VE</a:t>
            </a:r>
            <a:r>
              <a:rPr kumimoji="1" lang="ja-JP" altLang="en-US"/>
              <a:t>　社会福祉士相談所 </a:t>
            </a:r>
            <a:r>
              <a:rPr kumimoji="1" lang="en-US" altLang="ja-JP"/>
              <a:t>LOVE</a:t>
            </a:r>
            <a:endParaRPr kumimoji="1" lang="ja-JP" altLang="en-US"/>
          </a:p>
        </p:txBody>
      </p:sp>
      <p:sp>
        <p:nvSpPr>
          <p:cNvPr id="3" name="日付プレースホルダー 2">
            <a:extLst>
              <a:ext uri="{FF2B5EF4-FFF2-40B4-BE49-F238E27FC236}">
                <a16:creationId xmlns:a16="http://schemas.microsoft.com/office/drawing/2014/main" id="{0A8198A4-9C7B-3DF9-5578-A90C735080E4}"/>
              </a:ext>
            </a:extLst>
          </p:cNvPr>
          <p:cNvSpPr>
            <a:spLocks noGrp="1"/>
          </p:cNvSpPr>
          <p:nvPr>
            <p:ph type="dt" sz="quarter" idx="1"/>
          </p:nvPr>
        </p:nvSpPr>
        <p:spPr>
          <a:xfrm>
            <a:off x="3884613" y="0"/>
            <a:ext cx="2971800" cy="499012"/>
          </a:xfrm>
          <a:prstGeom prst="rect">
            <a:avLst/>
          </a:prstGeom>
        </p:spPr>
        <p:txBody>
          <a:bodyPr vert="horz" lIns="91440" tIns="45720" rIns="91440" bIns="45720" rtlCol="0"/>
          <a:lstStyle>
            <a:lvl1pPr algn="r">
              <a:defRPr sz="1200"/>
            </a:lvl1pPr>
          </a:lstStyle>
          <a:p>
            <a:r>
              <a:rPr kumimoji="1" lang="en-US" altLang="ja-JP"/>
              <a:t>2025/9/21</a:t>
            </a:r>
            <a:endParaRPr kumimoji="1" lang="ja-JP" altLang="en-US"/>
          </a:p>
        </p:txBody>
      </p:sp>
      <p:sp>
        <p:nvSpPr>
          <p:cNvPr id="4" name="フッター プレースホルダー 3">
            <a:extLst>
              <a:ext uri="{FF2B5EF4-FFF2-40B4-BE49-F238E27FC236}">
                <a16:creationId xmlns:a16="http://schemas.microsoft.com/office/drawing/2014/main" id="{9E9A676B-EF5F-3DA7-E215-D7F63699A9D5}"/>
              </a:ext>
            </a:extLst>
          </p:cNvPr>
          <p:cNvSpPr>
            <a:spLocks noGrp="1"/>
          </p:cNvSpPr>
          <p:nvPr>
            <p:ph type="ftr" sz="quarter" idx="2"/>
          </p:nvPr>
        </p:nvSpPr>
        <p:spPr>
          <a:xfrm>
            <a:off x="0" y="9446678"/>
            <a:ext cx="2971800" cy="49901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C3F442B-BCE4-B518-F0B3-051C73CF3EA8}"/>
              </a:ext>
            </a:extLst>
          </p:cNvPr>
          <p:cNvSpPr>
            <a:spLocks noGrp="1"/>
          </p:cNvSpPr>
          <p:nvPr>
            <p:ph type="sldNum" sz="quarter" idx="3"/>
          </p:nvPr>
        </p:nvSpPr>
        <p:spPr>
          <a:xfrm>
            <a:off x="3884613" y="9446678"/>
            <a:ext cx="2971800" cy="499011"/>
          </a:xfrm>
          <a:prstGeom prst="rect">
            <a:avLst/>
          </a:prstGeom>
        </p:spPr>
        <p:txBody>
          <a:bodyPr vert="horz" lIns="91440" tIns="45720" rIns="91440" bIns="45720" rtlCol="0" anchor="b"/>
          <a:lstStyle>
            <a:lvl1pPr algn="r">
              <a:defRPr sz="1200"/>
            </a:lvl1pPr>
          </a:lstStyle>
          <a:p>
            <a:fld id="{492D6040-9953-482A-BA2B-3D6CD29358BB}" type="slidenum">
              <a:rPr kumimoji="1" lang="ja-JP" altLang="en-US" smtClean="0"/>
              <a:t>‹#›</a:t>
            </a:fld>
            <a:endParaRPr kumimoji="1" lang="ja-JP" altLang="en-US"/>
          </a:p>
        </p:txBody>
      </p:sp>
    </p:spTree>
    <p:extLst>
      <p:ext uri="{BB962C8B-B14F-4D97-AF65-F5344CB8AC3E}">
        <p14:creationId xmlns:p14="http://schemas.microsoft.com/office/powerpoint/2010/main" val="5750300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r>
              <a:rPr kumimoji="1" lang="en-US" altLang="ja-JP"/>
              <a:t>LO</a:t>
            </a:r>
            <a:r>
              <a:rPr kumimoji="1" lang="ja-JP" altLang="en-US"/>
              <a:t>💖</a:t>
            </a:r>
            <a:r>
              <a:rPr kumimoji="1" lang="en-US" altLang="ja-JP"/>
              <a:t>VE</a:t>
            </a:r>
            <a:r>
              <a:rPr kumimoji="1" lang="ja-JP" altLang="en-US"/>
              <a:t>　社会福祉士相談所 </a:t>
            </a:r>
            <a:r>
              <a:rPr kumimoji="1" lang="en-US" altLang="ja-JP"/>
              <a:t>LOVE</a:t>
            </a:r>
            <a:endParaRPr kumimoji="1" lang="ja-JP" altLang="en-US"/>
          </a:p>
        </p:txBody>
      </p:sp>
      <p:sp>
        <p:nvSpPr>
          <p:cNvPr id="3" name="日付プレースホルダー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r>
              <a:rPr kumimoji="1" lang="en-US" altLang="ja-JP"/>
              <a:t>2025/9/21</a:t>
            </a:r>
            <a:endParaRPr kumimoji="1" lang="ja-JP" altLang="en-US"/>
          </a:p>
        </p:txBody>
      </p:sp>
      <p:sp>
        <p:nvSpPr>
          <p:cNvPr id="4" name="スライド イメージ プレースホルダー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D1FEFDD-CEC0-4E49-B0E4-16A5B1AFF369}" type="slidenum">
              <a:rPr kumimoji="1" lang="ja-JP" altLang="en-US" smtClean="0"/>
              <a:t>‹#›</a:t>
            </a:fld>
            <a:endParaRPr kumimoji="1" lang="ja-JP" altLang="en-US"/>
          </a:p>
        </p:txBody>
      </p:sp>
    </p:spTree>
    <p:extLst>
      <p:ext uri="{BB962C8B-B14F-4D97-AF65-F5344CB8AC3E}">
        <p14:creationId xmlns:p14="http://schemas.microsoft.com/office/powerpoint/2010/main" val="377840140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solidFill>
                <a:srgbClr val="00B050"/>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1177264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01493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3356784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3223071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230831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1BC9E4-2738-FCFB-1822-03A46095AA0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BEBCF6F-1FB3-BE78-5A53-4CE5057F2B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39312D0-F6BD-61B6-04C1-98795821D3F0}"/>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FD6EC12C-A3A6-4544-9DD8-B4D0F6F7CB33}"/>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2FFA35C8-8E49-ADB2-EFD5-E097630F84AA}"/>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05044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641089-1E9D-67E5-481B-CBF380D80C3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68B0E3-91CD-EB4D-17E9-CBF01FE7847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39D83C-2D1A-987B-60EE-611130A539C2}"/>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CCD7954F-3C89-657E-B76D-75947FB17E8F}"/>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6E0B868B-19A8-B49C-654C-4ADB347F65A2}"/>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301028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84380C2-8368-7D20-B2BA-2414F54059C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6F930CF-75F2-D918-8A94-5FCDD51AA02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C11CD7-3720-59CB-60EC-DAE4BFC2E9D3}"/>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56693CBE-F5CA-F241-E156-62BD63CFA277}"/>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455147E1-FCA8-2C78-4446-5E4328DC96BB}"/>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154182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183958-A264-5969-2ECE-0CF7AEC5588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590DA6-F8C0-C688-E6F0-0BD0438AF9D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DBD0AD-CBE2-5472-D232-5C49AB14C609}"/>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78574290-2924-4D50-F292-40D91B336FFF}"/>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32BCA0FF-D085-C176-7957-78857F43F8C6}"/>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190876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ECDF51-924C-287D-2029-F97DE63C1B8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1726D39-B300-281C-5BA4-E266BD3149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9E9CB58-71A9-2902-DB3A-67B440813CB4}"/>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B9741F04-7F4E-5338-6AE4-AAB852F82F76}"/>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7F13626E-E031-DB84-1ACF-2EA92EFF9645}"/>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278082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738AB7-DF96-CF34-5EE9-E0DD51F27C2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1C34E5C-73BA-2CD4-8504-EBA6F29BAF1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B190D0C-E339-B187-E621-13DC471CCC9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015F9B4-F44B-7222-B0FA-75E2EF06C002}"/>
              </a:ext>
            </a:extLst>
          </p:cNvPr>
          <p:cNvSpPr>
            <a:spLocks noGrp="1"/>
          </p:cNvSpPr>
          <p:nvPr>
            <p:ph type="dt" sz="half" idx="10"/>
          </p:nvPr>
        </p:nvSpPr>
        <p:spPr/>
        <p:txBody>
          <a:bodyPr/>
          <a:lstStyle/>
          <a:p>
            <a:r>
              <a:rPr kumimoji="1" lang="en-US" altLang="ja-JP"/>
              <a:t>2026/4/26</a:t>
            </a:r>
            <a:endParaRPr kumimoji="1" lang="ja-JP" altLang="en-US"/>
          </a:p>
        </p:txBody>
      </p:sp>
      <p:sp>
        <p:nvSpPr>
          <p:cNvPr id="6" name="フッター プレースホルダー 5">
            <a:extLst>
              <a:ext uri="{FF2B5EF4-FFF2-40B4-BE49-F238E27FC236}">
                <a16:creationId xmlns:a16="http://schemas.microsoft.com/office/drawing/2014/main" id="{6F2D1215-D38D-ECD5-6BB2-440E3DE9827C}"/>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7" name="スライド番号プレースホルダー 6">
            <a:extLst>
              <a:ext uri="{FF2B5EF4-FFF2-40B4-BE49-F238E27FC236}">
                <a16:creationId xmlns:a16="http://schemas.microsoft.com/office/drawing/2014/main" id="{BB7C1D6F-1F1C-5D31-1A82-D94B4EDDEFA0}"/>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21608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529C9C-E674-BE60-345E-FF91419500B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034A59-9F54-2145-9E8F-AE9152291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74AB2ED-8A16-2BF1-1F02-B2094961358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6875394-D7C5-EEAF-F360-35CB1C98EE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4ED5037-DA42-DF6A-647F-AAF8254EF5D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CF2BF10-4584-3EFC-669E-49B03F33488B}"/>
              </a:ext>
            </a:extLst>
          </p:cNvPr>
          <p:cNvSpPr>
            <a:spLocks noGrp="1"/>
          </p:cNvSpPr>
          <p:nvPr>
            <p:ph type="dt" sz="half" idx="10"/>
          </p:nvPr>
        </p:nvSpPr>
        <p:spPr/>
        <p:txBody>
          <a:bodyPr/>
          <a:lstStyle/>
          <a:p>
            <a:r>
              <a:rPr kumimoji="1" lang="en-US" altLang="ja-JP"/>
              <a:t>2026/4/26</a:t>
            </a:r>
            <a:endParaRPr kumimoji="1" lang="ja-JP" altLang="en-US"/>
          </a:p>
        </p:txBody>
      </p:sp>
      <p:sp>
        <p:nvSpPr>
          <p:cNvPr id="8" name="フッター プレースホルダー 7">
            <a:extLst>
              <a:ext uri="{FF2B5EF4-FFF2-40B4-BE49-F238E27FC236}">
                <a16:creationId xmlns:a16="http://schemas.microsoft.com/office/drawing/2014/main" id="{5F6D1BD6-7CDB-5DA2-306F-6DEB04B23621}"/>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9" name="スライド番号プレースホルダー 8">
            <a:extLst>
              <a:ext uri="{FF2B5EF4-FFF2-40B4-BE49-F238E27FC236}">
                <a16:creationId xmlns:a16="http://schemas.microsoft.com/office/drawing/2014/main" id="{2FCF3195-F835-8CF8-ABE5-2931536B033C}"/>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01795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F66BDD-8FAC-2BB0-6F57-369C8ADFBEE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5962BEB-1408-EEE3-D3E4-7FD55C84C2CD}"/>
              </a:ext>
            </a:extLst>
          </p:cNvPr>
          <p:cNvSpPr>
            <a:spLocks noGrp="1"/>
          </p:cNvSpPr>
          <p:nvPr>
            <p:ph type="dt" sz="half" idx="10"/>
          </p:nvPr>
        </p:nvSpPr>
        <p:spPr/>
        <p:txBody>
          <a:bodyPr/>
          <a:lstStyle/>
          <a:p>
            <a:r>
              <a:rPr kumimoji="1" lang="en-US" altLang="ja-JP"/>
              <a:t>2026/4/26</a:t>
            </a:r>
            <a:endParaRPr kumimoji="1" lang="ja-JP" altLang="en-US"/>
          </a:p>
        </p:txBody>
      </p:sp>
      <p:sp>
        <p:nvSpPr>
          <p:cNvPr id="4" name="フッター プレースホルダー 3">
            <a:extLst>
              <a:ext uri="{FF2B5EF4-FFF2-40B4-BE49-F238E27FC236}">
                <a16:creationId xmlns:a16="http://schemas.microsoft.com/office/drawing/2014/main" id="{2973A110-F214-D06F-91D5-A09046A1C8C6}"/>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5" name="スライド番号プレースホルダー 4">
            <a:extLst>
              <a:ext uri="{FF2B5EF4-FFF2-40B4-BE49-F238E27FC236}">
                <a16:creationId xmlns:a16="http://schemas.microsoft.com/office/drawing/2014/main" id="{0E379C1C-90E9-3A0D-B122-45ED83134F56}"/>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130729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908D3D0-2A36-4122-A4F3-1B9600931F23}"/>
              </a:ext>
            </a:extLst>
          </p:cNvPr>
          <p:cNvSpPr>
            <a:spLocks noGrp="1"/>
          </p:cNvSpPr>
          <p:nvPr>
            <p:ph type="dt" sz="half" idx="10"/>
          </p:nvPr>
        </p:nvSpPr>
        <p:spPr/>
        <p:txBody>
          <a:bodyPr/>
          <a:lstStyle/>
          <a:p>
            <a:r>
              <a:rPr kumimoji="1" lang="en-US" altLang="ja-JP"/>
              <a:t>2026/4/26</a:t>
            </a:r>
            <a:endParaRPr kumimoji="1" lang="ja-JP" altLang="en-US"/>
          </a:p>
        </p:txBody>
      </p:sp>
      <p:sp>
        <p:nvSpPr>
          <p:cNvPr id="3" name="フッター プレースホルダー 2">
            <a:extLst>
              <a:ext uri="{FF2B5EF4-FFF2-40B4-BE49-F238E27FC236}">
                <a16:creationId xmlns:a16="http://schemas.microsoft.com/office/drawing/2014/main" id="{19C1D3CC-E8EC-7E40-2658-351E90076176}"/>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4" name="スライド番号プレースホルダー 3">
            <a:extLst>
              <a:ext uri="{FF2B5EF4-FFF2-40B4-BE49-F238E27FC236}">
                <a16:creationId xmlns:a16="http://schemas.microsoft.com/office/drawing/2014/main" id="{AED3E5AF-7A68-3299-F66F-A2345FE9BD06}"/>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1382918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02E358-5BA2-7B82-D8C3-AEF05F25704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52073E-64B2-52CB-B556-1A23324AF2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48832F6-946D-F708-A67B-EAE1F319B2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71AB738-0028-3905-D41F-F5DDC99A5D3B}"/>
              </a:ext>
            </a:extLst>
          </p:cNvPr>
          <p:cNvSpPr>
            <a:spLocks noGrp="1"/>
          </p:cNvSpPr>
          <p:nvPr>
            <p:ph type="dt" sz="half" idx="10"/>
          </p:nvPr>
        </p:nvSpPr>
        <p:spPr/>
        <p:txBody>
          <a:bodyPr/>
          <a:lstStyle/>
          <a:p>
            <a:r>
              <a:rPr kumimoji="1" lang="en-US" altLang="ja-JP"/>
              <a:t>2026/4/26</a:t>
            </a:r>
            <a:endParaRPr kumimoji="1" lang="ja-JP" altLang="en-US"/>
          </a:p>
        </p:txBody>
      </p:sp>
      <p:sp>
        <p:nvSpPr>
          <p:cNvPr id="6" name="フッター プレースホルダー 5">
            <a:extLst>
              <a:ext uri="{FF2B5EF4-FFF2-40B4-BE49-F238E27FC236}">
                <a16:creationId xmlns:a16="http://schemas.microsoft.com/office/drawing/2014/main" id="{390186AF-D758-CDDC-8C24-D4431F403253}"/>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7" name="スライド番号プレースホルダー 6">
            <a:extLst>
              <a:ext uri="{FF2B5EF4-FFF2-40B4-BE49-F238E27FC236}">
                <a16:creationId xmlns:a16="http://schemas.microsoft.com/office/drawing/2014/main" id="{3B500273-F4EB-2604-15F8-D360C49B5759}"/>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13441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0571ED-4C37-DFC3-CFBA-7A1F9C71086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1CAC724-349D-A5D1-32A2-57626F0FD6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5E96791-7C3F-36B8-A06D-FCD5EDFFBC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AB2A8A-7164-45A0-7C2B-77713B0B644A}"/>
              </a:ext>
            </a:extLst>
          </p:cNvPr>
          <p:cNvSpPr>
            <a:spLocks noGrp="1"/>
          </p:cNvSpPr>
          <p:nvPr>
            <p:ph type="dt" sz="half" idx="10"/>
          </p:nvPr>
        </p:nvSpPr>
        <p:spPr/>
        <p:txBody>
          <a:bodyPr/>
          <a:lstStyle/>
          <a:p>
            <a:r>
              <a:rPr kumimoji="1" lang="en-US" altLang="ja-JP"/>
              <a:t>2026/4/26</a:t>
            </a:r>
            <a:endParaRPr kumimoji="1" lang="ja-JP" altLang="en-US"/>
          </a:p>
        </p:txBody>
      </p:sp>
      <p:sp>
        <p:nvSpPr>
          <p:cNvPr id="6" name="フッター プレースホルダー 5">
            <a:extLst>
              <a:ext uri="{FF2B5EF4-FFF2-40B4-BE49-F238E27FC236}">
                <a16:creationId xmlns:a16="http://schemas.microsoft.com/office/drawing/2014/main" id="{63AB4589-DB36-DE8E-2362-528DC02FB44A}"/>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7" name="スライド番号プレースホルダー 6">
            <a:extLst>
              <a:ext uri="{FF2B5EF4-FFF2-40B4-BE49-F238E27FC236}">
                <a16:creationId xmlns:a16="http://schemas.microsoft.com/office/drawing/2014/main" id="{90A34638-9A34-AF21-1EAA-8AA2F4541EB0}"/>
              </a:ext>
            </a:extLst>
          </p:cNvPr>
          <p:cNvSpPr>
            <a:spLocks noGrp="1"/>
          </p:cNvSpPr>
          <p:nvPr>
            <p:ph type="sldNum" sz="quarter" idx="12"/>
          </p:nvPr>
        </p:nvSpPr>
        <p:spPr/>
        <p:txBody>
          <a:body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26610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03A1C94-E24A-8539-F597-DF1A370497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6D0E3DF-2E00-0F0A-8702-994A15E6CC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3A0A30-5AC2-0F53-2D24-5067A70BE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262DD6BF-184C-545B-7655-1124A28BB5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
        <p:nvSpPr>
          <p:cNvPr id="6" name="スライド番号プレースホルダー 5">
            <a:extLst>
              <a:ext uri="{FF2B5EF4-FFF2-40B4-BE49-F238E27FC236}">
                <a16:creationId xmlns:a16="http://schemas.microsoft.com/office/drawing/2014/main" id="{4662FB00-295A-FDD8-2F26-D3211F0CB9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6D3DD-D694-4D36-8F7A-D250B17E4E00}" type="slidenum">
              <a:rPr kumimoji="1" lang="ja-JP" altLang="en-US" smtClean="0"/>
              <a:t>‹#›</a:t>
            </a:fld>
            <a:endParaRPr kumimoji="1" lang="ja-JP" altLang="en-US"/>
          </a:p>
        </p:txBody>
      </p:sp>
    </p:spTree>
    <p:extLst>
      <p:ext uri="{BB962C8B-B14F-4D97-AF65-F5344CB8AC3E}">
        <p14:creationId xmlns:p14="http://schemas.microsoft.com/office/powerpoint/2010/main" val="1409482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lovesocialworker.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EDAB1-C36A-8871-5636-18D11B20D232}"/>
              </a:ext>
            </a:extLst>
          </p:cNvPr>
          <p:cNvSpPr>
            <a:spLocks noGrp="1"/>
          </p:cNvSpPr>
          <p:nvPr>
            <p:ph type="ctrTitle"/>
          </p:nvPr>
        </p:nvSpPr>
        <p:spPr>
          <a:xfrm>
            <a:off x="140677" y="1122363"/>
            <a:ext cx="11113477" cy="2387600"/>
          </a:xfrm>
        </p:spPr>
        <p:txBody>
          <a:bodyPr/>
          <a:lstStyle/>
          <a:p>
            <a:r>
              <a:rPr kumimoji="1" lang="ja-JP" altLang="en-US" dirty="0">
                <a:latin typeface="BIZ UDP明朝 Medium" panose="02020500000000000000" pitchFamily="18" charset="-128"/>
                <a:ea typeface="BIZ UDP明朝 Medium" panose="02020500000000000000" pitchFamily="18" charset="-128"/>
              </a:rPr>
              <a:t>介護保険制度と障がい者福祉の関係について</a:t>
            </a:r>
          </a:p>
        </p:txBody>
      </p:sp>
      <p:sp>
        <p:nvSpPr>
          <p:cNvPr id="3" name="字幕 2">
            <a:extLst>
              <a:ext uri="{FF2B5EF4-FFF2-40B4-BE49-F238E27FC236}">
                <a16:creationId xmlns:a16="http://schemas.microsoft.com/office/drawing/2014/main" id="{CFF06D2D-C783-9F57-670E-707622BDDE01}"/>
              </a:ext>
            </a:extLst>
          </p:cNvPr>
          <p:cNvSpPr>
            <a:spLocks noGrp="1"/>
          </p:cNvSpPr>
          <p:nvPr>
            <p:ph type="subTitle" idx="1"/>
          </p:nvPr>
        </p:nvSpPr>
        <p:spPr>
          <a:xfrm>
            <a:off x="1523999" y="3602038"/>
            <a:ext cx="9589477" cy="1655762"/>
          </a:xfrm>
        </p:spPr>
        <p:txBody>
          <a:bodyPr/>
          <a:lstStyle/>
          <a:p>
            <a:r>
              <a:rPr kumimoji="1" lang="ja-JP" altLang="en-US" dirty="0">
                <a:latin typeface="BIZ UDP明朝 Medium" panose="02020500000000000000" pitchFamily="18" charset="-128"/>
                <a:ea typeface="BIZ UDP明朝 Medium" panose="02020500000000000000" pitchFamily="18" charset="-128"/>
              </a:rPr>
              <a:t>～「新高額障害福祉サービス等給付費」と「共生型サービス」を中心に～</a:t>
            </a:r>
          </a:p>
        </p:txBody>
      </p:sp>
      <p:sp>
        <p:nvSpPr>
          <p:cNvPr id="4" name="テキスト ボックス 3">
            <a:extLst>
              <a:ext uri="{FF2B5EF4-FFF2-40B4-BE49-F238E27FC236}">
                <a16:creationId xmlns:a16="http://schemas.microsoft.com/office/drawing/2014/main" id="{F54D86F9-276E-A477-26FD-39233FC1BB41}"/>
              </a:ext>
            </a:extLst>
          </p:cNvPr>
          <p:cNvSpPr txBox="1"/>
          <p:nvPr/>
        </p:nvSpPr>
        <p:spPr>
          <a:xfrm>
            <a:off x="7835705" y="5078437"/>
            <a:ext cx="4248443" cy="1477328"/>
          </a:xfrm>
          <a:prstGeom prst="rect">
            <a:avLst/>
          </a:prstGeom>
          <a:noFill/>
        </p:spPr>
        <p:txBody>
          <a:bodyPr wrap="square" rtlCol="0">
            <a:spAutoFit/>
          </a:bodyPr>
          <a:lstStyle/>
          <a:p>
            <a:r>
              <a:rPr lang="ja-JP" altLang="en-US" dirty="0">
                <a:latin typeface="BIZ UDP明朝 Medium" panose="02020500000000000000" pitchFamily="18" charset="-128"/>
                <a:ea typeface="BIZ UDP明朝 Medium" panose="02020500000000000000" pitchFamily="18" charset="-128"/>
              </a:rPr>
              <a:t>一般財団法人</a:t>
            </a:r>
            <a:endParaRPr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高松市身体障害者協会 壮青年部</a:t>
            </a:r>
            <a:endParaRPr lang="en-US" altLang="ja-JP" dirty="0">
              <a:latin typeface="BIZ UDP明朝 Medium" panose="02020500000000000000" pitchFamily="18" charset="-128"/>
              <a:ea typeface="BIZ UDP明朝 Medium" panose="02020500000000000000" pitchFamily="18" charset="-128"/>
            </a:endParaRPr>
          </a:p>
          <a:p>
            <a:pPr algn="ctr"/>
            <a:r>
              <a:rPr kumimoji="1" lang="ja-JP" altLang="en-US" dirty="0">
                <a:latin typeface="BIZ UDP明朝 Medium" panose="02020500000000000000" pitchFamily="18" charset="-128"/>
                <a:ea typeface="BIZ UDP明朝 Medium" panose="02020500000000000000" pitchFamily="18" charset="-128"/>
              </a:rPr>
              <a:t>田村 遊</a:t>
            </a:r>
            <a:endParaRPr kumimoji="1" lang="en-US" altLang="ja-JP" dirty="0">
              <a:latin typeface="BIZ UDP明朝 Medium" panose="02020500000000000000" pitchFamily="18" charset="-128"/>
              <a:ea typeface="BIZ UDP明朝 Medium" panose="02020500000000000000" pitchFamily="18" charset="-128"/>
            </a:endParaRPr>
          </a:p>
          <a:p>
            <a:pPr algn="ctr"/>
            <a:r>
              <a:rPr lang="ja-JP" altLang="en-US" dirty="0">
                <a:latin typeface="BIZ UDP明朝 Medium" panose="02020500000000000000" pitchFamily="18" charset="-128"/>
                <a:ea typeface="BIZ UDP明朝 Medium" panose="02020500000000000000" pitchFamily="18" charset="-128"/>
              </a:rPr>
              <a:t>（社会福祉士相談所 </a:t>
            </a:r>
            <a:r>
              <a:rPr lang="en-US" altLang="ja-JP" dirty="0">
                <a:latin typeface="BIZ UDP明朝 Medium" panose="02020500000000000000" pitchFamily="18" charset="-128"/>
                <a:ea typeface="BIZ UDP明朝 Medium" panose="02020500000000000000" pitchFamily="18" charset="-128"/>
              </a:rPr>
              <a:t>LOVE</a:t>
            </a:r>
            <a:r>
              <a:rPr lang="ja-JP" altLang="en-US" dirty="0">
                <a:latin typeface="BIZ UDP明朝 Medium" panose="02020500000000000000" pitchFamily="18" charset="-128"/>
                <a:ea typeface="BIZ UDP明朝 Medium" panose="02020500000000000000" pitchFamily="18" charset="-128"/>
              </a:rPr>
              <a:t>　代表）</a:t>
            </a:r>
            <a:endParaRPr lang="en-US" altLang="ja-JP" dirty="0">
              <a:latin typeface="BIZ UDP明朝 Medium" panose="02020500000000000000" pitchFamily="18" charset="-128"/>
              <a:ea typeface="BIZ UDP明朝 Medium" panose="02020500000000000000" pitchFamily="18" charset="-128"/>
            </a:endParaRPr>
          </a:p>
          <a:p>
            <a:pPr algn="r"/>
            <a:r>
              <a:rPr kumimoji="1" lang="ja-JP" altLang="en-US" dirty="0">
                <a:latin typeface="BIZ UDP明朝 Medium" panose="02020500000000000000" pitchFamily="18" charset="-128"/>
                <a:ea typeface="BIZ UDP明朝 Medium" panose="02020500000000000000" pitchFamily="18" charset="-128"/>
              </a:rPr>
              <a:t>（</a:t>
            </a:r>
            <a:r>
              <a:rPr kumimoji="1" lang="en-US" altLang="ja-JP" dirty="0">
                <a:latin typeface="BIZ UDP明朝 Medium" panose="02020500000000000000" pitchFamily="18" charset="-128"/>
                <a:ea typeface="BIZ UDP明朝 Medium" panose="02020500000000000000" pitchFamily="18" charset="-128"/>
              </a:rPr>
              <a:t>2026.4.26</a:t>
            </a:r>
            <a:r>
              <a:rPr kumimoji="1" lang="ja-JP" altLang="en-US" dirty="0">
                <a:latin typeface="BIZ UDP明朝 Medium" panose="02020500000000000000" pitchFamily="18" charset="-128"/>
                <a:ea typeface="BIZ UDP明朝 Medium" panose="02020500000000000000" pitchFamily="18" charset="-128"/>
              </a:rPr>
              <a:t>）</a:t>
            </a:r>
          </a:p>
        </p:txBody>
      </p:sp>
      <p:sp>
        <p:nvSpPr>
          <p:cNvPr id="5" name="日付プレースホルダー 4">
            <a:extLst>
              <a:ext uri="{FF2B5EF4-FFF2-40B4-BE49-F238E27FC236}">
                <a16:creationId xmlns:a16="http://schemas.microsoft.com/office/drawing/2014/main" id="{FFF4566F-CBA0-32A7-27CC-5BBD2F512F22}"/>
              </a:ext>
            </a:extLst>
          </p:cNvPr>
          <p:cNvSpPr>
            <a:spLocks noGrp="1"/>
          </p:cNvSpPr>
          <p:nvPr>
            <p:ph type="dt" sz="half" idx="10"/>
          </p:nvPr>
        </p:nvSpPr>
        <p:spPr/>
        <p:txBody>
          <a:bodyPr/>
          <a:lstStyle/>
          <a:p>
            <a:r>
              <a:rPr kumimoji="1" lang="en-US" altLang="ja-JP"/>
              <a:t>2026/4/26</a:t>
            </a:r>
            <a:endParaRPr kumimoji="1" lang="ja-JP" altLang="en-US"/>
          </a:p>
        </p:txBody>
      </p:sp>
      <p:sp>
        <p:nvSpPr>
          <p:cNvPr id="6" name="フッター プレースホルダー 5">
            <a:extLst>
              <a:ext uri="{FF2B5EF4-FFF2-40B4-BE49-F238E27FC236}">
                <a16:creationId xmlns:a16="http://schemas.microsoft.com/office/drawing/2014/main" id="{E097CCEE-1EDF-04E4-8A81-37B5C1EFDA23}"/>
              </a:ext>
            </a:extLst>
          </p:cNvPr>
          <p:cNvSpPr>
            <a:spLocks noGrp="1"/>
          </p:cNvSpPr>
          <p:nvPr>
            <p:ph type="ftr" sz="quarter" idx="11"/>
          </p:nvPr>
        </p:nvSpPr>
        <p:spPr/>
        <p:txBody>
          <a:bodyPr/>
          <a:lstStyle/>
          <a:p>
            <a:r>
              <a:rPr kumimoji="1" lang="en-US" altLang="ja-JP" dirty="0"/>
              <a:t>LO</a:t>
            </a:r>
            <a:r>
              <a:rPr kumimoji="1" lang="ja-JP" altLang="en-US" dirty="0"/>
              <a:t>💖 </a:t>
            </a:r>
            <a:r>
              <a:rPr kumimoji="1" lang="en-US" altLang="ja-JP" dirty="0"/>
              <a:t>VE</a:t>
            </a:r>
            <a:r>
              <a:rPr kumimoji="1" lang="ja-JP" altLang="en-US" dirty="0"/>
              <a:t>　社会福祉士相談所 </a:t>
            </a:r>
            <a:r>
              <a:rPr kumimoji="1" lang="en-US" altLang="ja-JP" dirty="0"/>
              <a:t>LOVE</a:t>
            </a:r>
            <a:endParaRPr kumimoji="1" lang="ja-JP" altLang="en-US" dirty="0"/>
          </a:p>
        </p:txBody>
      </p:sp>
    </p:spTree>
    <p:extLst>
      <p:ext uri="{BB962C8B-B14F-4D97-AF65-F5344CB8AC3E}">
        <p14:creationId xmlns:p14="http://schemas.microsoft.com/office/powerpoint/2010/main" val="811979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D72E27-4787-1E1E-FE09-34985DCF32E4}"/>
              </a:ext>
            </a:extLst>
          </p:cNvPr>
          <p:cNvSpPr>
            <a:spLocks noGrp="1"/>
          </p:cNvSpPr>
          <p:nvPr>
            <p:ph type="title"/>
          </p:nvPr>
        </p:nvSpPr>
        <p:spPr/>
        <p:txBody>
          <a:bodyPr/>
          <a:lstStyle/>
          <a:p>
            <a:pPr algn="ctr"/>
            <a:r>
              <a:rPr lang="ja-JP" altLang="en-US" dirty="0">
                <a:latin typeface="BIZ UDP明朝 Medium" panose="02020500000000000000" pitchFamily="18" charset="-128"/>
                <a:ea typeface="BIZ UDP明朝 Medium" panose="02020500000000000000" pitchFamily="18" charset="-128"/>
              </a:rPr>
              <a:t>高松市による申請支援</a:t>
            </a:r>
          </a:p>
        </p:txBody>
      </p:sp>
      <p:sp>
        <p:nvSpPr>
          <p:cNvPr id="3" name="コンテンツ プレースホルダー 2">
            <a:extLst>
              <a:ext uri="{FF2B5EF4-FFF2-40B4-BE49-F238E27FC236}">
                <a16:creationId xmlns:a16="http://schemas.microsoft.com/office/drawing/2014/main" id="{55AB5F90-AD10-F720-F14B-000171A9A58B}"/>
              </a:ext>
            </a:extLst>
          </p:cNvPr>
          <p:cNvSpPr>
            <a:spLocks noGrp="1"/>
          </p:cNvSpPr>
          <p:nvPr>
            <p:ph idx="1"/>
          </p:nvPr>
        </p:nvSpPr>
        <p:spPr/>
        <p:txBody>
          <a:bodyPr/>
          <a:lstStyle/>
          <a:p>
            <a:r>
              <a:rPr kumimoji="1" lang="ja-JP" altLang="en-US" dirty="0">
                <a:latin typeface="BIZ UDP明朝 Medium" panose="02020500000000000000" pitchFamily="18" charset="-128"/>
                <a:ea typeface="BIZ UDP明朝 Medium" panose="02020500000000000000" pitchFamily="18" charset="-128"/>
              </a:rPr>
              <a:t>本来は、制度の対象となる方が、自ら制度についての情報を得て申請を行う事が原則。</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しかし、自分が対象者かどうかを判断することは困難であることから、高松市では対象と見込まれる方に、支給見込み額、支給申請書及び制度の概要を送付することにより、申請の「勧奨」を行っている。</a:t>
            </a:r>
            <a:endParaRPr lang="en-US" altLang="ja-JP" dirty="0">
              <a:latin typeface="BIZ UDP明朝 Medium" panose="02020500000000000000" pitchFamily="18" charset="-128"/>
              <a:ea typeface="BIZ UDP明朝 Medium" panose="02020500000000000000" pitchFamily="18" charset="-128"/>
            </a:endParaRPr>
          </a:p>
          <a:p>
            <a:endParaRPr kumimoji="1" lang="en-US" altLang="ja-JP" dirty="0">
              <a:latin typeface="BIZ UDP明朝 Medium" panose="02020500000000000000" pitchFamily="18" charset="-128"/>
              <a:ea typeface="BIZ UDP明朝 Medium" panose="02020500000000000000" pitchFamily="18" charset="-128"/>
            </a:endParaRPr>
          </a:p>
          <a:p>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勧奨</a:t>
            </a:r>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そうすることはよい事だといって積極的に勧めること。</a:t>
            </a:r>
            <a:endParaRPr kumimoji="1" lang="ja-JP" altLang="en-US"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233AC9BF-9EDB-6DDB-203F-FFC914BEED9A}"/>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D7B9E38D-6409-08AB-1DEB-4ED27F83BE14}"/>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109501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C920FD-0409-9769-2DBB-92858A0D74B9}"/>
              </a:ext>
            </a:extLst>
          </p:cNvPr>
          <p:cNvSpPr>
            <a:spLocks noGrp="1"/>
          </p:cNvSpPr>
          <p:nvPr>
            <p:ph type="title"/>
          </p:nvPr>
        </p:nvSpPr>
        <p:spPr/>
        <p:txBody>
          <a:bodyPr/>
          <a:lstStyle/>
          <a:p>
            <a:pPr algn="ctr"/>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介護保険優先原則</a:t>
            </a:r>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の例外</a:t>
            </a:r>
            <a:br>
              <a:rPr lang="en-US" altLang="ja-JP" dirty="0">
                <a:latin typeface="BIZ UDP明朝 Medium" panose="02020500000000000000" pitchFamily="18" charset="-128"/>
                <a:ea typeface="BIZ UDP明朝 Medium" panose="02020500000000000000" pitchFamily="18" charset="-128"/>
              </a:rPr>
            </a:br>
            <a:r>
              <a:rPr lang="ja-JP" altLang="en-US" dirty="0">
                <a:latin typeface="BIZ UDP明朝 Medium" panose="02020500000000000000" pitchFamily="18" charset="-128"/>
                <a:ea typeface="BIZ UDP明朝 Medium" panose="02020500000000000000" pitchFamily="18" charset="-128"/>
              </a:rPr>
              <a:t>～例外となる</a:t>
            </a:r>
            <a:r>
              <a:rPr lang="en-US" altLang="ja-JP" dirty="0">
                <a:latin typeface="BIZ UDP明朝 Medium" panose="02020500000000000000" pitchFamily="18" charset="-128"/>
                <a:ea typeface="BIZ UDP明朝 Medium" panose="02020500000000000000" pitchFamily="18" charset="-128"/>
              </a:rPr>
              <a:t>4</a:t>
            </a:r>
            <a:r>
              <a:rPr lang="ja-JP" altLang="en-US" dirty="0">
                <a:latin typeface="BIZ UDP明朝 Medium" panose="02020500000000000000" pitchFamily="18" charset="-128"/>
                <a:ea typeface="BIZ UDP明朝 Medium" panose="02020500000000000000" pitchFamily="18" charset="-128"/>
              </a:rPr>
              <a:t>つの事由～</a:t>
            </a:r>
          </a:p>
        </p:txBody>
      </p:sp>
      <p:sp>
        <p:nvSpPr>
          <p:cNvPr id="3" name="コンテンツ プレースホルダー 2">
            <a:extLst>
              <a:ext uri="{FF2B5EF4-FFF2-40B4-BE49-F238E27FC236}">
                <a16:creationId xmlns:a16="http://schemas.microsoft.com/office/drawing/2014/main" id="{548C80AF-BCCF-B68F-2443-9F404B385E24}"/>
              </a:ext>
            </a:extLst>
          </p:cNvPr>
          <p:cNvSpPr>
            <a:spLocks noGrp="1"/>
          </p:cNvSpPr>
          <p:nvPr>
            <p:ph idx="1"/>
          </p:nvPr>
        </p:nvSpPr>
        <p:spPr/>
        <p:txBody>
          <a:bodyPr>
            <a:normAutofit/>
          </a:bodyPr>
          <a:lstStyle/>
          <a:p>
            <a:pPr marL="0" indent="0">
              <a:buNone/>
            </a:pPr>
            <a:r>
              <a:rPr lang="ja-JP" altLang="en-US" dirty="0">
                <a:latin typeface="BIZ UDP明朝 Medium" panose="02020500000000000000" pitchFamily="18" charset="-128"/>
                <a:ea typeface="BIZ UDP明朝 Medium" panose="02020500000000000000" pitchFamily="18" charset="-128"/>
              </a:rPr>
              <a:t>①介護保険サービスに相当するサービスがないもの</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（自立訓練，就労移行支援 等）</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②介護保険制度で認められる支給時間等が障害福祉サービスより</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少なくなる場合</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③介護保険サービスを提供してくれる事業所等が身近にない、又は</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空きがない場合。</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④要介護認定申請の結果、「非該当」判定となった場合等、規定上</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介護保険サービスを利用することが出来ない場合。</a:t>
            </a:r>
            <a:endParaRPr lang="en-US" altLang="ja-JP" dirty="0">
              <a:latin typeface="BIZ UDP明朝 Medium" panose="02020500000000000000" pitchFamily="18" charset="-128"/>
              <a:ea typeface="BIZ UDP明朝 Medium" panose="02020500000000000000" pitchFamily="18" charset="-128"/>
            </a:endParaRPr>
          </a:p>
          <a:p>
            <a:pPr marL="0" indent="0">
              <a:buNone/>
            </a:pPr>
            <a:endParaRPr lang="en-US" altLang="ja-JP"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F35A5DDD-F7B1-37E8-6733-3B9ED369AAA2}"/>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D4E1CFE2-E96F-69AB-693A-378800B3E167}"/>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2369749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88CBD7-2352-5F70-CFEE-92871569F121}"/>
              </a:ext>
            </a:extLst>
          </p:cNvPr>
          <p:cNvSpPr>
            <a:spLocks noGrp="1"/>
          </p:cNvSpPr>
          <p:nvPr>
            <p:ph type="title"/>
          </p:nvPr>
        </p:nvSpPr>
        <p:spPr/>
        <p:txBody>
          <a:bodyPr/>
          <a:lstStyle/>
          <a:p>
            <a:pPr algn="ctr"/>
            <a:r>
              <a:rPr kumimoji="1" lang="en-US" altLang="ja-JP" dirty="0">
                <a:latin typeface="BIZ UDP明朝 Medium" panose="02020500000000000000" pitchFamily="18" charset="-128"/>
                <a:ea typeface="BIZ UDP明朝 Medium" panose="02020500000000000000" pitchFamily="18" charset="-128"/>
              </a:rPr>
              <a:t>『</a:t>
            </a:r>
            <a:r>
              <a:rPr kumimoji="1" lang="ja-JP" altLang="en-US" dirty="0">
                <a:latin typeface="BIZ UDP明朝 Medium" panose="02020500000000000000" pitchFamily="18" charset="-128"/>
                <a:ea typeface="BIZ UDP明朝 Medium" panose="02020500000000000000" pitchFamily="18" charset="-128"/>
              </a:rPr>
              <a:t>介護保険優先原則</a:t>
            </a:r>
            <a:r>
              <a:rPr kumimoji="1" lang="en-US" altLang="ja-JP" dirty="0">
                <a:latin typeface="BIZ UDP明朝 Medium" panose="02020500000000000000" pitchFamily="18" charset="-128"/>
                <a:ea typeface="BIZ UDP明朝 Medium" panose="02020500000000000000" pitchFamily="18" charset="-128"/>
              </a:rPr>
              <a:t>』</a:t>
            </a:r>
            <a:r>
              <a:rPr kumimoji="1" lang="ja-JP" altLang="en-US" dirty="0">
                <a:latin typeface="BIZ UDP明朝 Medium" panose="02020500000000000000" pitchFamily="18" charset="-128"/>
                <a:ea typeface="BIZ UDP明朝 Medium" panose="02020500000000000000" pitchFamily="18" charset="-128"/>
              </a:rPr>
              <a:t>の例外</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～大切な規定～</a:t>
            </a:r>
          </a:p>
        </p:txBody>
      </p:sp>
      <p:sp>
        <p:nvSpPr>
          <p:cNvPr id="3" name="コンテンツ プレースホルダー 2">
            <a:extLst>
              <a:ext uri="{FF2B5EF4-FFF2-40B4-BE49-F238E27FC236}">
                <a16:creationId xmlns:a16="http://schemas.microsoft.com/office/drawing/2014/main" id="{42371636-A313-F732-D4BC-49AE412B6E5B}"/>
              </a:ext>
            </a:extLst>
          </p:cNvPr>
          <p:cNvSpPr>
            <a:spLocks noGrp="1"/>
          </p:cNvSpPr>
          <p:nvPr>
            <p:ph idx="1"/>
          </p:nvPr>
        </p:nvSpPr>
        <p:spPr>
          <a:xfrm>
            <a:off x="838200" y="1825624"/>
            <a:ext cx="10515600" cy="5032375"/>
          </a:xfrm>
        </p:spPr>
        <p:txBody>
          <a:bodyPr>
            <a:normAutofit/>
          </a:bodyPr>
          <a:lstStyle/>
          <a:p>
            <a:r>
              <a:rPr lang="ja-JP" altLang="en-US" dirty="0">
                <a:latin typeface="BIZ UDP明朝 Medium" panose="02020500000000000000" pitchFamily="18" charset="-128"/>
                <a:ea typeface="BIZ UDP明朝 Medium" panose="02020500000000000000" pitchFamily="18" charset="-128"/>
              </a:rPr>
              <a:t>　自治体は、申請に係る障害福祉サービスの利用に関する具体的な内容や利用意向を聴き取りにより把握した上で、申請者が必要としている支援内容を介護保険サービスにより受けることが可能か否かを適切に判断すること。</a:t>
            </a:r>
            <a:endParaRPr lang="en-US" altLang="ja-JP" dirty="0">
              <a:latin typeface="BIZ UDP明朝 Medium" panose="02020500000000000000" pitchFamily="18" charset="-128"/>
              <a:ea typeface="BIZ UDP明朝 Medium" panose="02020500000000000000" pitchFamily="18" charset="-128"/>
            </a:endParaRPr>
          </a:p>
          <a:p>
            <a:endParaRPr kumimoji="1"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逆に言えば</a:t>
            </a:r>
            <a:r>
              <a:rPr kumimoji="1" lang="en-US" altLang="ja-JP" dirty="0">
                <a:latin typeface="BIZ UDP明朝 Medium" panose="02020500000000000000" pitchFamily="18" charset="-128"/>
                <a:ea typeface="BIZ UDP明朝 Medium" panose="02020500000000000000" pitchFamily="18" charset="-128"/>
              </a:rPr>
              <a:t>…</a:t>
            </a:r>
            <a:r>
              <a:rPr kumimoji="1" lang="ja-JP" altLang="en-US" dirty="0">
                <a:latin typeface="BIZ UDP明朝 Medium" panose="02020500000000000000" pitchFamily="18" charset="-128"/>
                <a:ea typeface="BIZ UDP明朝 Medium" panose="02020500000000000000" pitchFamily="18" charset="-128"/>
              </a:rPr>
              <a:t>。</a:t>
            </a:r>
            <a:r>
              <a:rPr kumimoji="1" lang="ja-JP" altLang="en-US" dirty="0">
                <a:solidFill>
                  <a:srgbClr val="FF0000"/>
                </a:solidFill>
                <a:latin typeface="BIZ UDP明朝 Medium" panose="02020500000000000000" pitchFamily="18" charset="-128"/>
                <a:ea typeface="BIZ UDP明朝 Medium" panose="02020500000000000000" pitchFamily="18" charset="-128"/>
              </a:rPr>
              <a:t>利用者も自分が利用している具体的な支援内容や利用意向、困りごと等をしっかりと自治体に伝えることが大切ということ。</a:t>
            </a:r>
            <a:endParaRPr kumimoji="1" lang="en-US" altLang="ja-JP" dirty="0">
              <a:solidFill>
                <a:srgbClr val="FF0000"/>
              </a:solidFill>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a:t>
            </a:r>
            <a:r>
              <a:rPr lang="ja-JP" altLang="en-US" dirty="0">
                <a:solidFill>
                  <a:srgbClr val="FF0000"/>
                </a:solidFill>
                <a:latin typeface="BIZ UDP明朝 Medium" panose="02020500000000000000" pitchFamily="18" charset="-128"/>
                <a:ea typeface="BIZ UDP明朝 Medium" panose="02020500000000000000" pitchFamily="18" charset="-128"/>
              </a:rPr>
              <a:t>モヤモヤを</a:t>
            </a:r>
            <a:r>
              <a:rPr lang="ja-JP" altLang="en-US" dirty="0">
                <a:latin typeface="BIZ UDP明朝 Medium" panose="02020500000000000000" pitchFamily="18" charset="-128"/>
                <a:ea typeface="BIZ UDP明朝 Medium" panose="02020500000000000000" pitchFamily="18" charset="-128"/>
              </a:rPr>
              <a:t>抱えたまま、それを</a:t>
            </a:r>
            <a:r>
              <a:rPr lang="ja-JP" altLang="en-US" dirty="0">
                <a:solidFill>
                  <a:srgbClr val="FF0000"/>
                </a:solidFill>
                <a:latin typeface="BIZ UDP明朝 Medium" panose="02020500000000000000" pitchFamily="18" charset="-128"/>
                <a:ea typeface="BIZ UDP明朝 Medium" panose="02020500000000000000" pitchFamily="18" charset="-128"/>
              </a:rPr>
              <a:t>伝えずに言いなりにならない</a:t>
            </a:r>
            <a:r>
              <a:rPr lang="ja-JP" altLang="en-US" dirty="0">
                <a:latin typeface="BIZ UDP明朝 Medium" panose="02020500000000000000" pitchFamily="18" charset="-128"/>
                <a:ea typeface="BIZ UDP明朝 Medium" panose="02020500000000000000" pitchFamily="18" charset="-128"/>
              </a:rPr>
              <a:t>こと。</a:t>
            </a:r>
            <a:endParaRPr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　言い分を通すことより</a:t>
            </a:r>
            <a:r>
              <a:rPr kumimoji="1" lang="ja-JP" altLang="en-US" dirty="0">
                <a:solidFill>
                  <a:srgbClr val="FF0000"/>
                </a:solidFill>
                <a:latin typeface="BIZ UDP明朝 Medium" panose="02020500000000000000" pitchFamily="18" charset="-128"/>
                <a:ea typeface="BIZ UDP明朝 Medium" panose="02020500000000000000" pitchFamily="18" charset="-128"/>
              </a:rPr>
              <a:t>大切なことは、言い分をきっちりと伝えること。</a:t>
            </a:r>
            <a:endParaRPr kumimoji="1" lang="en-US" altLang="ja-JP" dirty="0">
              <a:solidFill>
                <a:srgbClr val="FF0000"/>
              </a:solidFill>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272D9213-431B-7BE1-8FF4-A5CD9CE0D884}"/>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688FAAED-A19E-F03A-EC7B-90B385A0A565}"/>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1426851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DAA65F-9477-50B8-9DBF-C852B2642C9A}"/>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事業所変更への対応</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共生型サービス</a:t>
            </a:r>
          </a:p>
        </p:txBody>
      </p:sp>
      <p:sp>
        <p:nvSpPr>
          <p:cNvPr id="3" name="コンテンツ プレースホルダー 2">
            <a:extLst>
              <a:ext uri="{FF2B5EF4-FFF2-40B4-BE49-F238E27FC236}">
                <a16:creationId xmlns:a16="http://schemas.microsoft.com/office/drawing/2014/main" id="{B239F304-BBF9-B70A-9B29-0480A76C21CC}"/>
              </a:ext>
            </a:extLst>
          </p:cNvPr>
          <p:cNvSpPr>
            <a:spLocks noGrp="1"/>
          </p:cNvSpPr>
          <p:nvPr>
            <p:ph idx="1"/>
          </p:nvPr>
        </p:nvSpPr>
        <p:spPr>
          <a:xfrm>
            <a:off x="838200" y="1825625"/>
            <a:ext cx="10515600" cy="4828394"/>
          </a:xfrm>
        </p:spPr>
        <p:txBody>
          <a:bodyPr>
            <a:normAutofit/>
          </a:bodyPr>
          <a:lstStyle/>
          <a:p>
            <a:r>
              <a:rPr kumimoji="1" lang="ja-JP" altLang="en-US" sz="2000" dirty="0">
                <a:latin typeface="BIZ UDP明朝 Medium" panose="02020500000000000000" pitchFamily="18" charset="-128"/>
                <a:ea typeface="BIZ UDP明朝 Medium" panose="02020500000000000000" pitchFamily="18" charset="-128"/>
              </a:rPr>
              <a:t>「障害福祉サービス事業所」と、「介護保険サービス提供事業所」は、別の法律に基づく別の制度。</a:t>
            </a:r>
            <a:endParaRPr kumimoji="1" lang="en-US" altLang="ja-JP" sz="2000" dirty="0">
              <a:latin typeface="BIZ UDP明朝 Medium" panose="02020500000000000000" pitchFamily="18" charset="-128"/>
              <a:ea typeface="BIZ UDP明朝 Medium" panose="02020500000000000000" pitchFamily="18" charset="-128"/>
            </a:endParaRPr>
          </a:p>
          <a:p>
            <a:r>
              <a:rPr lang="ja-JP" altLang="en-US" sz="2000" dirty="0">
                <a:latin typeface="BIZ UDP明朝 Medium" panose="02020500000000000000" pitchFamily="18" charset="-128"/>
                <a:ea typeface="BIZ UDP明朝 Medium" panose="02020500000000000000" pitchFamily="18" charset="-128"/>
              </a:rPr>
              <a:t>そのため本来は、介護保険サービスを利用するようになった場合には、障害福祉サービス事業所との契約を終了（解除）させて、新たに介護保険サービス提供事業所と契約を締結する必要がある。</a:t>
            </a:r>
            <a:endParaRPr lang="en-US" altLang="ja-JP" sz="2000" dirty="0">
              <a:latin typeface="BIZ UDP明朝 Medium" panose="02020500000000000000" pitchFamily="18" charset="-128"/>
              <a:ea typeface="BIZ UDP明朝 Medium" panose="02020500000000000000" pitchFamily="18" charset="-128"/>
            </a:endParaRPr>
          </a:p>
          <a:p>
            <a:r>
              <a:rPr kumimoji="1" lang="ja-JP" altLang="en-US" sz="2000" dirty="0">
                <a:latin typeface="BIZ UDP明朝 Medium" panose="02020500000000000000" pitchFamily="18" charset="-128"/>
                <a:ea typeface="BIZ UDP明朝 Medium" panose="02020500000000000000" pitchFamily="18" charset="-128"/>
              </a:rPr>
              <a:t>利用者の立場からすると、同じようなサービスを利用するにも関わらず、契約解除と契約締結を行わなければならないという手間が生じる上に、これまで慣れ親しんだ事業所での支援を受けることが出来なくなってしまうという課題が生じる。</a:t>
            </a:r>
            <a:endParaRPr kumimoji="1" lang="en-US" altLang="ja-JP" sz="2000" dirty="0">
              <a:latin typeface="BIZ UDP明朝 Medium" panose="02020500000000000000" pitchFamily="18" charset="-128"/>
              <a:ea typeface="BIZ UDP明朝 Medium" panose="02020500000000000000" pitchFamily="18" charset="-128"/>
            </a:endParaRPr>
          </a:p>
          <a:p>
            <a:r>
              <a:rPr lang="ja-JP" altLang="en-US" sz="2000" dirty="0">
                <a:latin typeface="BIZ UDP明朝 Medium" panose="02020500000000000000" pitchFamily="18" charset="-128"/>
                <a:ea typeface="BIZ UDP明朝 Medium" panose="02020500000000000000" pitchFamily="18" charset="-128"/>
              </a:rPr>
              <a:t>そのため、</a:t>
            </a:r>
            <a:r>
              <a:rPr lang="en-US" altLang="ja-JP" sz="2000" dirty="0">
                <a:latin typeface="BIZ UDP明朝 Medium" panose="02020500000000000000" pitchFamily="18" charset="-128"/>
                <a:ea typeface="BIZ UDP明朝 Medium" panose="02020500000000000000" pitchFamily="18" charset="-128"/>
              </a:rPr>
              <a:t>2018</a:t>
            </a:r>
            <a:r>
              <a:rPr lang="ja-JP" altLang="en-US" sz="2000" dirty="0">
                <a:latin typeface="BIZ UDP明朝 Medium" panose="02020500000000000000" pitchFamily="18" charset="-128"/>
                <a:ea typeface="BIZ UDP明朝 Medium" panose="02020500000000000000" pitchFamily="18" charset="-128"/>
              </a:rPr>
              <a:t>年に</a:t>
            </a:r>
            <a:r>
              <a:rPr lang="en-US" altLang="ja-JP" sz="2000" dirty="0">
                <a:latin typeface="BIZ UDP明朝 Medium" panose="02020500000000000000" pitchFamily="18" charset="-128"/>
                <a:ea typeface="BIZ UDP明朝 Medium" panose="02020500000000000000" pitchFamily="18" charset="-128"/>
              </a:rPr>
              <a:t>『</a:t>
            </a:r>
            <a:r>
              <a:rPr lang="ja-JP" altLang="en-US" sz="2000" b="1" dirty="0">
                <a:solidFill>
                  <a:srgbClr val="FF0000"/>
                </a:solidFill>
                <a:latin typeface="BIZ UDP明朝 Medium" panose="02020500000000000000" pitchFamily="18" charset="-128"/>
                <a:ea typeface="BIZ UDP明朝 Medium" panose="02020500000000000000" pitchFamily="18" charset="-128"/>
              </a:rPr>
              <a:t>共生型サービス</a:t>
            </a:r>
            <a:r>
              <a:rPr lang="en-US" altLang="ja-JP" sz="2000" dirty="0">
                <a:latin typeface="BIZ UDP明朝 Medium" panose="02020500000000000000" pitchFamily="18" charset="-128"/>
                <a:ea typeface="BIZ UDP明朝 Medium" panose="02020500000000000000" pitchFamily="18" charset="-128"/>
              </a:rPr>
              <a:t>』</a:t>
            </a:r>
            <a:r>
              <a:rPr lang="ja-JP" altLang="en-US" sz="2000" dirty="0">
                <a:latin typeface="BIZ UDP明朝 Medium" panose="02020500000000000000" pitchFamily="18" charset="-128"/>
                <a:ea typeface="BIZ UDP明朝 Medium" panose="02020500000000000000" pitchFamily="18" charset="-128"/>
              </a:rPr>
              <a:t>という特例が作られ、自治体から指定を受けた事業所に限り、同じ事業所で、「障害福祉サービス」と「介護保険サービス」の両方を提供することが可能になった。</a:t>
            </a:r>
            <a:endParaRPr lang="en-US" altLang="ja-JP" sz="2000" dirty="0">
              <a:latin typeface="BIZ UDP明朝 Medium" panose="02020500000000000000" pitchFamily="18" charset="-128"/>
              <a:ea typeface="BIZ UDP明朝 Medium" panose="02020500000000000000" pitchFamily="18" charset="-128"/>
            </a:endParaRPr>
          </a:p>
          <a:p>
            <a:r>
              <a:rPr lang="ja-JP" altLang="en-US" sz="2000" dirty="0">
                <a:latin typeface="BIZ UDP明朝 Medium" panose="02020500000000000000" pitchFamily="18" charset="-128"/>
                <a:ea typeface="BIZ UDP明朝 Medium" panose="02020500000000000000" pitchFamily="18" charset="-128"/>
              </a:rPr>
              <a:t>　</a:t>
            </a:r>
            <a:r>
              <a:rPr lang="en-US" altLang="ja-JP" sz="2000" dirty="0">
                <a:latin typeface="BIZ UDP明朝 Medium" panose="02020500000000000000" pitchFamily="18" charset="-128"/>
                <a:ea typeface="BIZ UDP明朝 Medium" panose="02020500000000000000" pitchFamily="18" charset="-128"/>
              </a:rPr>
              <a:t>※</a:t>
            </a:r>
            <a:r>
              <a:rPr lang="ja-JP" altLang="en-US" sz="2000" dirty="0">
                <a:latin typeface="BIZ UDP明朝 Medium" panose="02020500000000000000" pitchFamily="18" charset="-128"/>
                <a:ea typeface="BIZ UDP明朝 Medium" panose="02020500000000000000" pitchFamily="18" charset="-128"/>
              </a:rPr>
              <a:t>どの事業所が共生型サービスを実施しているかについては、自身が利用している障害福祉サービス事業所に確認するか、高松市の障がい福祉課又は介護保険課に確認のこと。</a:t>
            </a:r>
            <a:endParaRPr kumimoji="1" lang="en-US" altLang="ja-JP" sz="2000"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61C5EDBB-2194-7820-F311-A3690F5019C3}"/>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57373F07-4329-BCE9-7EAD-E9778EF7301D}"/>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218723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D2CA2C-A474-9ABF-6A86-B1AD2F046361}"/>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当事業所について</a:t>
            </a:r>
          </a:p>
        </p:txBody>
      </p:sp>
      <p:sp>
        <p:nvSpPr>
          <p:cNvPr id="3" name="コンテンツ プレースホルダー 2">
            <a:extLst>
              <a:ext uri="{FF2B5EF4-FFF2-40B4-BE49-F238E27FC236}">
                <a16:creationId xmlns:a16="http://schemas.microsoft.com/office/drawing/2014/main" id="{F935F766-01DE-F488-84E9-2A6969AB216F}"/>
              </a:ext>
            </a:extLst>
          </p:cNvPr>
          <p:cNvSpPr>
            <a:spLocks noGrp="1"/>
          </p:cNvSpPr>
          <p:nvPr>
            <p:ph idx="1"/>
          </p:nvPr>
        </p:nvSpPr>
        <p:spPr/>
        <p:txBody>
          <a:bodyPr>
            <a:noAutofit/>
          </a:bodyPr>
          <a:lstStyle/>
          <a:p>
            <a:r>
              <a:rPr kumimoji="1" lang="en-US" altLang="ja-JP" dirty="0">
                <a:latin typeface="BIZ UDP明朝 Medium" panose="02020500000000000000" pitchFamily="18" charset="-128"/>
                <a:ea typeface="BIZ UDP明朝 Medium" panose="02020500000000000000" pitchFamily="18" charset="-128"/>
              </a:rPr>
              <a:t>2024</a:t>
            </a:r>
            <a:r>
              <a:rPr kumimoji="1" lang="ja-JP" altLang="en-US" dirty="0">
                <a:latin typeface="BIZ UDP明朝 Medium" panose="02020500000000000000" pitchFamily="18" charset="-128"/>
                <a:ea typeface="BIZ UDP明朝 Medium" panose="02020500000000000000" pitchFamily="18" charset="-128"/>
              </a:rPr>
              <a:t>年</a:t>
            </a:r>
            <a:r>
              <a:rPr kumimoji="1" lang="en-US" altLang="ja-JP" dirty="0">
                <a:latin typeface="BIZ UDP明朝 Medium" panose="02020500000000000000" pitchFamily="18" charset="-128"/>
                <a:ea typeface="BIZ UDP明朝 Medium" panose="02020500000000000000" pitchFamily="18" charset="-128"/>
              </a:rPr>
              <a:t>4</a:t>
            </a:r>
            <a:r>
              <a:rPr kumimoji="1" lang="ja-JP" altLang="en-US" dirty="0">
                <a:latin typeface="BIZ UDP明朝 Medium" panose="02020500000000000000" pitchFamily="18" charset="-128"/>
                <a:ea typeface="BIZ UDP明朝 Medium" panose="02020500000000000000" pitchFamily="18" charset="-128"/>
              </a:rPr>
              <a:t>月</a:t>
            </a:r>
            <a:r>
              <a:rPr kumimoji="1" lang="en-US" altLang="ja-JP" dirty="0">
                <a:latin typeface="BIZ UDP明朝 Medium" panose="02020500000000000000" pitchFamily="18" charset="-128"/>
                <a:ea typeface="BIZ UDP明朝 Medium" panose="02020500000000000000" pitchFamily="18" charset="-128"/>
              </a:rPr>
              <a:t>1</a:t>
            </a:r>
            <a:r>
              <a:rPr kumimoji="1" lang="ja-JP" altLang="en-US" dirty="0">
                <a:latin typeface="BIZ UDP明朝 Medium" panose="02020500000000000000" pitchFamily="18" charset="-128"/>
                <a:ea typeface="BIZ UDP明朝 Medium" panose="02020500000000000000" pitchFamily="18" charset="-128"/>
              </a:rPr>
              <a:t>日開設の個人事業所（スタッフは代表者のみ）</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代表者（本研修講師）は社会福祉士であり、身体障がい当事者。</a:t>
            </a:r>
            <a:endParaRPr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社会福祉に関する相談に分野を問わず対応する</a:t>
            </a:r>
            <a:endParaRPr kumimoji="1"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営業日や時間はあえて定めず、当事業所と顧客とで相談の上、互いに納得した上で相談に当たらせて頂く。</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対象は香川県内在住の方。訪問相談にも対応する。</a:t>
            </a:r>
            <a:endParaRPr lang="en-US" altLang="ja-JP" dirty="0">
              <a:latin typeface="BIZ UDP明朝 Medium" panose="02020500000000000000" pitchFamily="18" charset="-128"/>
              <a:ea typeface="BIZ UDP明朝 Medium" panose="02020500000000000000" pitchFamily="18" charset="-128"/>
            </a:endParaRPr>
          </a:p>
          <a:p>
            <a:pPr marL="0" indent="0">
              <a:buNone/>
            </a:pPr>
            <a:r>
              <a:rPr kumimoji="1" lang="en-US" altLang="ja-JP" dirty="0">
                <a:latin typeface="BIZ UDP明朝 Medium" panose="02020500000000000000" pitchFamily="18" charset="-128"/>
                <a:ea typeface="BIZ UDP明朝 Medium" panose="02020500000000000000" pitchFamily="18" charset="-128"/>
              </a:rPr>
              <a:t>※</a:t>
            </a:r>
            <a:r>
              <a:rPr kumimoji="1" lang="ja-JP" altLang="en-US" dirty="0">
                <a:latin typeface="BIZ UDP明朝 Medium" panose="02020500000000000000" pitchFamily="18" charset="-128"/>
                <a:ea typeface="BIZ UDP明朝 Medium" panose="02020500000000000000" pitchFamily="18" charset="-128"/>
              </a:rPr>
              <a:t>当事業所</a:t>
            </a:r>
            <a:r>
              <a:rPr kumimoji="1" lang="en-US" altLang="ja-JP" dirty="0">
                <a:latin typeface="BIZ UDP明朝 Medium" panose="02020500000000000000" pitchFamily="18" charset="-128"/>
                <a:ea typeface="BIZ UDP明朝 Medium" panose="02020500000000000000" pitchFamily="18" charset="-128"/>
              </a:rPr>
              <a:t>HP</a:t>
            </a:r>
            <a:r>
              <a:rPr kumimoji="1" lang="ja-JP" altLang="en-US" dirty="0">
                <a:latin typeface="BIZ UDP明朝 Medium" panose="02020500000000000000" pitchFamily="18" charset="-128"/>
                <a:ea typeface="BIZ UDP明朝 Medium" panose="02020500000000000000" pitchFamily="18" charset="-128"/>
              </a:rPr>
              <a:t>アドレス</a:t>
            </a:r>
            <a:endParaRPr kumimoji="1"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a:t>
            </a:r>
            <a:r>
              <a:rPr lang="en-US" altLang="ja-JP" dirty="0">
                <a:latin typeface="BIZ UDP明朝 Medium" panose="02020500000000000000" pitchFamily="18" charset="-128"/>
                <a:ea typeface="BIZ UDP明朝 Medium" panose="02020500000000000000" pitchFamily="18" charset="-128"/>
                <a:hlinkClick r:id="rId2"/>
              </a:rPr>
              <a:t>https://lovesocialworker.com/</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hlinkClick r:id="rId2"/>
              </a:rPr>
              <a:t>社会福祉士相談所 </a:t>
            </a:r>
            <a:r>
              <a:rPr lang="en-US" altLang="ja-JP" dirty="0">
                <a:latin typeface="BIZ UDP明朝 Medium" panose="02020500000000000000" pitchFamily="18" charset="-128"/>
                <a:ea typeface="BIZ UDP明朝 Medium" panose="02020500000000000000" pitchFamily="18" charset="-128"/>
                <a:hlinkClick r:id="rId2"/>
              </a:rPr>
              <a:t>LOVE | </a:t>
            </a:r>
            <a:r>
              <a:rPr lang="ja-JP" altLang="en-US" dirty="0">
                <a:latin typeface="BIZ UDP明朝 Medium" panose="02020500000000000000" pitchFamily="18" charset="-128"/>
                <a:ea typeface="BIZ UDP明朝 Medium" panose="02020500000000000000" pitchFamily="18" charset="-128"/>
                <a:hlinkClick r:id="rId2"/>
              </a:rPr>
              <a:t>福祉は愛💖</a:t>
            </a:r>
            <a:endParaRPr kumimoji="1" lang="en-US" altLang="ja-JP"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AE837F5D-29F4-44F2-E743-39900BF0A8E8}"/>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C1AAAFDA-D313-1824-6F5E-6467337035D1}"/>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754865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BF17B0-AD86-2028-FB18-C6280CBB75AD}"/>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講師の紹介</a:t>
            </a:r>
          </a:p>
        </p:txBody>
      </p:sp>
      <p:sp>
        <p:nvSpPr>
          <p:cNvPr id="3" name="コンテンツ プレースホルダー 2">
            <a:extLst>
              <a:ext uri="{FF2B5EF4-FFF2-40B4-BE49-F238E27FC236}">
                <a16:creationId xmlns:a16="http://schemas.microsoft.com/office/drawing/2014/main" id="{6C27E78B-D72B-FB8E-E280-F889D52CCB19}"/>
              </a:ext>
            </a:extLst>
          </p:cNvPr>
          <p:cNvSpPr>
            <a:spLocks noGrp="1"/>
          </p:cNvSpPr>
          <p:nvPr>
            <p:ph idx="1"/>
          </p:nvPr>
        </p:nvSpPr>
        <p:spPr/>
        <p:txBody>
          <a:bodyPr>
            <a:normAutofit/>
          </a:bodyPr>
          <a:lstStyle/>
          <a:p>
            <a:pPr marL="0" indent="0">
              <a:buNone/>
            </a:pPr>
            <a:r>
              <a:rPr lang="ja-JP" altLang="en-US" dirty="0">
                <a:latin typeface="BIZ UDP明朝 Medium" panose="02020500000000000000" pitchFamily="18" charset="-128"/>
                <a:ea typeface="BIZ UDP明朝 Medium" panose="02020500000000000000" pitchFamily="18" charset="-128"/>
              </a:rPr>
              <a:t>　</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氏名：田村 遊（たむら ゆう）</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　　　　　市身障協会 二番丁分会，壮青年部所属（</a:t>
            </a:r>
            <a:r>
              <a:rPr lang="en-US" altLang="ja-JP" sz="2000" dirty="0">
                <a:latin typeface="BIZ UDP明朝 Medium" panose="02020500000000000000" pitchFamily="18" charset="-128"/>
                <a:ea typeface="BIZ UDP明朝 Medium" panose="02020500000000000000" pitchFamily="18" charset="-128"/>
              </a:rPr>
              <a:t>※</a:t>
            </a:r>
            <a:r>
              <a:rPr lang="ja-JP" altLang="en-US" sz="2000" dirty="0">
                <a:latin typeface="BIZ UDP明朝 Medium" panose="02020500000000000000" pitchFamily="18" charset="-128"/>
                <a:ea typeface="BIZ UDP明朝 Medium" panose="02020500000000000000" pitchFamily="18" charset="-128"/>
              </a:rPr>
              <a:t>伏石町在住）</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　　　　　</a:t>
            </a:r>
            <a:r>
              <a:rPr lang="en-US" altLang="ja-JP" sz="2000" dirty="0">
                <a:latin typeface="BIZ UDP明朝 Medium" panose="02020500000000000000" pitchFamily="18" charset="-128"/>
                <a:ea typeface="BIZ UDP明朝 Medium" panose="02020500000000000000" pitchFamily="18" charset="-128"/>
              </a:rPr>
              <a:t>1983</a:t>
            </a:r>
            <a:r>
              <a:rPr lang="ja-JP" altLang="en-US" sz="2000" dirty="0">
                <a:latin typeface="BIZ UDP明朝 Medium" panose="02020500000000000000" pitchFamily="18" charset="-128"/>
                <a:ea typeface="BIZ UDP明朝 Medium" panose="02020500000000000000" pitchFamily="18" charset="-128"/>
              </a:rPr>
              <a:t>年（昭和</a:t>
            </a:r>
            <a:r>
              <a:rPr lang="en-US" altLang="ja-JP" sz="2000" dirty="0">
                <a:latin typeface="BIZ UDP明朝 Medium" panose="02020500000000000000" pitchFamily="18" charset="-128"/>
                <a:ea typeface="BIZ UDP明朝 Medium" panose="02020500000000000000" pitchFamily="18" charset="-128"/>
              </a:rPr>
              <a:t>58</a:t>
            </a:r>
            <a:r>
              <a:rPr lang="ja-JP" altLang="en-US" sz="2000" dirty="0">
                <a:latin typeface="BIZ UDP明朝 Medium" panose="02020500000000000000" pitchFamily="18" charset="-128"/>
                <a:ea typeface="BIZ UDP明朝 Medium" panose="02020500000000000000" pitchFamily="18" charset="-128"/>
              </a:rPr>
              <a:t>年）</a:t>
            </a:r>
            <a:r>
              <a:rPr lang="en-US" altLang="ja-JP" sz="2000" dirty="0">
                <a:latin typeface="BIZ UDP明朝 Medium" panose="02020500000000000000" pitchFamily="18" charset="-128"/>
                <a:ea typeface="BIZ UDP明朝 Medium" panose="02020500000000000000" pitchFamily="18" charset="-128"/>
              </a:rPr>
              <a:t>8</a:t>
            </a:r>
            <a:r>
              <a:rPr lang="ja-JP" altLang="en-US" sz="2000" dirty="0">
                <a:latin typeface="BIZ UDP明朝 Medium" panose="02020500000000000000" pitchFamily="18" charset="-128"/>
                <a:ea typeface="BIZ UDP明朝 Medium" panose="02020500000000000000" pitchFamily="18" charset="-128"/>
              </a:rPr>
              <a:t>月</a:t>
            </a:r>
            <a:r>
              <a:rPr lang="en-US" altLang="ja-JP" sz="2000" dirty="0">
                <a:latin typeface="BIZ UDP明朝 Medium" panose="02020500000000000000" pitchFamily="18" charset="-128"/>
                <a:ea typeface="BIZ UDP明朝 Medium" panose="02020500000000000000" pitchFamily="18" charset="-128"/>
              </a:rPr>
              <a:t>18</a:t>
            </a:r>
            <a:r>
              <a:rPr lang="ja-JP" altLang="en-US" sz="2000" dirty="0">
                <a:latin typeface="BIZ UDP明朝 Medium" panose="02020500000000000000" pitchFamily="18" charset="-128"/>
                <a:ea typeface="BIZ UDP明朝 Medium" panose="02020500000000000000" pitchFamily="18" charset="-128"/>
              </a:rPr>
              <a:t>日生まれ（満</a:t>
            </a:r>
            <a:r>
              <a:rPr lang="en-US" altLang="ja-JP" sz="2000" dirty="0">
                <a:latin typeface="BIZ UDP明朝 Medium" panose="02020500000000000000" pitchFamily="18" charset="-128"/>
                <a:ea typeface="BIZ UDP明朝 Medium" panose="02020500000000000000" pitchFamily="18" charset="-128"/>
              </a:rPr>
              <a:t>42</a:t>
            </a:r>
            <a:r>
              <a:rPr lang="ja-JP" altLang="en-US" sz="2000" dirty="0">
                <a:latin typeface="BIZ UDP明朝 Medium" panose="02020500000000000000" pitchFamily="18" charset="-128"/>
                <a:ea typeface="BIZ UDP明朝 Medium" panose="02020500000000000000" pitchFamily="18" charset="-128"/>
              </a:rPr>
              <a:t>歳）</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障害名：脳性麻痺（肢体不自由）</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　　　　　　　立位・歩行が不安定。指先にも若干の麻痺あり。発達障害グレーゾーン。</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　　　　　　　聞き取りがかなり弱い（</a:t>
            </a:r>
            <a:r>
              <a:rPr lang="en-US" altLang="ja-JP" sz="2000" dirty="0">
                <a:latin typeface="BIZ UDP明朝 Medium" panose="02020500000000000000" pitchFamily="18" charset="-128"/>
                <a:ea typeface="BIZ UDP明朝 Medium" panose="02020500000000000000" pitchFamily="18" charset="-128"/>
              </a:rPr>
              <a:t>※</a:t>
            </a:r>
            <a:r>
              <a:rPr lang="ja-JP" altLang="en-US" sz="2000" dirty="0">
                <a:latin typeface="BIZ UDP明朝 Medium" panose="02020500000000000000" pitchFamily="18" charset="-128"/>
                <a:ea typeface="BIZ UDP明朝 Medium" panose="02020500000000000000" pitchFamily="18" charset="-128"/>
              </a:rPr>
              <a:t>聴覚障害には該当しないけど、中等度難聴レベル。）</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　　　　　　　正直、言語障害がある方との会話は苦手。でも、回数を重ねるうちに慣れていきます。</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趣味：日帰り旅行や食事会、アルコールが大好き☆邦画観賞や将棋も趣味（対局しましょ♪）</a:t>
            </a:r>
            <a:endParaRPr lang="en-US" altLang="ja-JP" sz="2000" dirty="0">
              <a:latin typeface="BIZ UDP明朝 Medium" panose="02020500000000000000" pitchFamily="18" charset="-128"/>
              <a:ea typeface="BIZ UDP明朝 Medium" panose="02020500000000000000" pitchFamily="18" charset="-128"/>
            </a:endParaRPr>
          </a:p>
          <a:p>
            <a:pPr marL="0" indent="0">
              <a:buNone/>
            </a:pPr>
            <a:r>
              <a:rPr lang="ja-JP" altLang="en-US" sz="2000" dirty="0">
                <a:latin typeface="BIZ UDP明朝 Medium" panose="02020500000000000000" pitchFamily="18" charset="-128"/>
                <a:ea typeface="BIZ UDP明朝 Medium" panose="02020500000000000000" pitchFamily="18" charset="-128"/>
              </a:rPr>
              <a:t>資格：社会福祉士，初級パラスポーツ指導員（身体動かし辛いけど、スポーツも好きです🎵）</a:t>
            </a:r>
            <a:endParaRPr lang="en-US" altLang="ja-JP" sz="2000" dirty="0">
              <a:latin typeface="BIZ UDP明朝 Medium" panose="02020500000000000000" pitchFamily="18" charset="-128"/>
              <a:ea typeface="BIZ UDP明朝 Medium" panose="02020500000000000000" pitchFamily="18" charset="-128"/>
            </a:endParaRPr>
          </a:p>
          <a:p>
            <a:pPr marL="0" indent="0">
              <a:buNone/>
            </a:pPr>
            <a:endParaRPr lang="en-US" altLang="ja-JP" sz="2000"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389F5EDD-ADB9-0EB2-F3CB-4A49C2DBAA52}"/>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71F0282F-8A58-A567-0902-B1ACB1CB115E}"/>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3732005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50E472-B160-94F1-7178-44B2F1AA39DD}"/>
              </a:ext>
            </a:extLst>
          </p:cNvPr>
          <p:cNvSpPr>
            <a:spLocks noGrp="1"/>
          </p:cNvSpPr>
          <p:nvPr>
            <p:ph type="title"/>
          </p:nvPr>
        </p:nvSpPr>
        <p:spPr/>
        <p:txBody>
          <a:bodyPr>
            <a:normAutofit fontScale="90000"/>
          </a:bodyPr>
          <a:lstStyle/>
          <a:p>
            <a:pPr algn="ctr"/>
            <a:r>
              <a:rPr lang="ja-JP" altLang="en-US" dirty="0">
                <a:latin typeface="BIZ UDP明朝 Medium" panose="02020500000000000000" pitchFamily="18" charset="-128"/>
                <a:ea typeface="BIZ UDP明朝 Medium" panose="02020500000000000000" pitchFamily="18" charset="-128"/>
              </a:rPr>
              <a:t>身体介護が必要な方に対する</a:t>
            </a:r>
            <a:r>
              <a:rPr lang="en-US" altLang="ja-JP" dirty="0">
                <a:latin typeface="BIZ UDP明朝 Medium" panose="02020500000000000000" pitchFamily="18" charset="-128"/>
                <a:ea typeface="BIZ UDP明朝 Medium" panose="02020500000000000000" pitchFamily="18" charset="-128"/>
              </a:rPr>
              <a:t>2</a:t>
            </a:r>
            <a:r>
              <a:rPr lang="ja-JP" altLang="en-US" dirty="0">
                <a:latin typeface="BIZ UDP明朝 Medium" panose="02020500000000000000" pitchFamily="18" charset="-128"/>
                <a:ea typeface="BIZ UDP明朝 Medium" panose="02020500000000000000" pitchFamily="18" charset="-128"/>
              </a:rPr>
              <a:t>つのサービス</a:t>
            </a:r>
            <a:br>
              <a:rPr lang="en-US" altLang="ja-JP" dirty="0">
                <a:latin typeface="BIZ UDP明朝 Medium" panose="02020500000000000000" pitchFamily="18" charset="-128"/>
                <a:ea typeface="BIZ UDP明朝 Medium" panose="02020500000000000000" pitchFamily="18" charset="-128"/>
              </a:rPr>
            </a:br>
            <a:r>
              <a:rPr lang="ja-JP" altLang="en-US" dirty="0">
                <a:latin typeface="BIZ UDP明朝 Medium" panose="02020500000000000000" pitchFamily="18" charset="-128"/>
                <a:ea typeface="BIZ UDP明朝 Medium" panose="02020500000000000000" pitchFamily="18" charset="-128"/>
              </a:rPr>
              <a:t>～介護保険サービスと障害福祉サービス～</a:t>
            </a:r>
          </a:p>
        </p:txBody>
      </p:sp>
      <p:graphicFrame>
        <p:nvGraphicFramePr>
          <p:cNvPr id="6" name="コンテンツ プレースホルダー 5">
            <a:extLst>
              <a:ext uri="{FF2B5EF4-FFF2-40B4-BE49-F238E27FC236}">
                <a16:creationId xmlns:a16="http://schemas.microsoft.com/office/drawing/2014/main" id="{EE577313-C656-73C7-F303-E55F4BA0132A}"/>
              </a:ext>
            </a:extLst>
          </p:cNvPr>
          <p:cNvGraphicFramePr>
            <a:graphicFrameLocks noGrp="1"/>
          </p:cNvGraphicFramePr>
          <p:nvPr>
            <p:ph idx="1"/>
            <p:extLst>
              <p:ext uri="{D42A27DB-BD31-4B8C-83A1-F6EECF244321}">
                <p14:modId xmlns:p14="http://schemas.microsoft.com/office/powerpoint/2010/main" val="259283963"/>
              </p:ext>
            </p:extLst>
          </p:nvPr>
        </p:nvGraphicFramePr>
        <p:xfrm>
          <a:off x="838200" y="1825625"/>
          <a:ext cx="10515597" cy="2941320"/>
        </p:xfrm>
        <a:graphic>
          <a:graphicData uri="http://schemas.openxmlformats.org/drawingml/2006/table">
            <a:tbl>
              <a:tblPr firstRow="1" bandRow="1">
                <a:tableStyleId>{5C22544A-7EE6-4342-B048-85BDC9FD1C3A}</a:tableStyleId>
              </a:tblPr>
              <a:tblGrid>
                <a:gridCol w="4718538">
                  <a:extLst>
                    <a:ext uri="{9D8B030D-6E8A-4147-A177-3AD203B41FA5}">
                      <a16:colId xmlns:a16="http://schemas.microsoft.com/office/drawing/2014/main" val="1592504588"/>
                    </a:ext>
                  </a:extLst>
                </a:gridCol>
                <a:gridCol w="2574388">
                  <a:extLst>
                    <a:ext uri="{9D8B030D-6E8A-4147-A177-3AD203B41FA5}">
                      <a16:colId xmlns:a16="http://schemas.microsoft.com/office/drawing/2014/main" val="3539355109"/>
                    </a:ext>
                  </a:extLst>
                </a:gridCol>
                <a:gridCol w="3222671">
                  <a:extLst>
                    <a:ext uri="{9D8B030D-6E8A-4147-A177-3AD203B41FA5}">
                      <a16:colId xmlns:a16="http://schemas.microsoft.com/office/drawing/2014/main" val="3591314008"/>
                    </a:ext>
                  </a:extLst>
                </a:gridCol>
              </a:tblGrid>
              <a:tr h="370840">
                <a:tc>
                  <a:txBody>
                    <a:bodyPr/>
                    <a:lstStyle/>
                    <a:p>
                      <a:pPr algn="ctr"/>
                      <a:r>
                        <a:rPr kumimoji="1" lang="ja-JP" altLang="en-US" dirty="0">
                          <a:latin typeface="BIZ UDP明朝 Medium" panose="02020500000000000000" pitchFamily="18" charset="-128"/>
                          <a:ea typeface="BIZ UDP明朝 Medium" panose="02020500000000000000" pitchFamily="18" charset="-128"/>
                        </a:rPr>
                        <a:t>制度名</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介護保険サービス</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障害福祉サービス</a:t>
                      </a:r>
                    </a:p>
                  </a:txBody>
                  <a:tcPr/>
                </a:tc>
                <a:extLst>
                  <a:ext uri="{0D108BD9-81ED-4DB2-BD59-A6C34878D82A}">
                    <a16:rowId xmlns:a16="http://schemas.microsoft.com/office/drawing/2014/main" val="132977246"/>
                  </a:ext>
                </a:extLst>
              </a:tr>
              <a:tr h="370840">
                <a:tc>
                  <a:txBody>
                    <a:bodyPr/>
                    <a:lstStyle/>
                    <a:p>
                      <a:pPr algn="ctr"/>
                      <a:r>
                        <a:rPr kumimoji="1" lang="ja-JP" altLang="en-US" dirty="0">
                          <a:latin typeface="BIZ UDP明朝 Medium" panose="02020500000000000000" pitchFamily="18" charset="-128"/>
                          <a:ea typeface="BIZ UDP明朝 Medium" panose="02020500000000000000" pitchFamily="18" charset="-128"/>
                        </a:rPr>
                        <a:t>根拠となる法律</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介護保険法</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障害者総合支援法</a:t>
                      </a:r>
                      <a:r>
                        <a:rPr kumimoji="1" lang="en-US" altLang="ja-JP" dirty="0">
                          <a:latin typeface="BIZ UDP明朝 Medium" panose="02020500000000000000" pitchFamily="18" charset="-128"/>
                          <a:ea typeface="BIZ UDP明朝 Medium" panose="02020500000000000000" pitchFamily="18" charset="-128"/>
                        </a:rPr>
                        <a:t>【</a:t>
                      </a:r>
                      <a:r>
                        <a:rPr kumimoji="1" lang="ja-JP" altLang="en-US" dirty="0">
                          <a:latin typeface="BIZ UDP明朝 Medium" panose="02020500000000000000" pitchFamily="18" charset="-128"/>
                          <a:ea typeface="BIZ UDP明朝 Medium" panose="02020500000000000000" pitchFamily="18" charset="-128"/>
                        </a:rPr>
                        <a:t>略称</a:t>
                      </a:r>
                      <a:r>
                        <a:rPr kumimoji="1" lang="en-US" altLang="ja-JP" dirty="0">
                          <a:latin typeface="BIZ UDP明朝 Medium" panose="02020500000000000000" pitchFamily="18" charset="-128"/>
                          <a:ea typeface="BIZ UDP明朝 Medium" panose="02020500000000000000" pitchFamily="18" charset="-128"/>
                        </a:rPr>
                        <a:t>】</a:t>
                      </a:r>
                      <a:endParaRPr kumimoji="1" lang="ja-JP" altLang="en-US" dirty="0">
                        <a:latin typeface="BIZ UDP明朝 Medium" panose="02020500000000000000" pitchFamily="18" charset="-128"/>
                        <a:ea typeface="BIZ UDP明朝 Medium" panose="02020500000000000000" pitchFamily="18" charset="-128"/>
                      </a:endParaRPr>
                    </a:p>
                  </a:txBody>
                  <a:tcPr/>
                </a:tc>
                <a:extLst>
                  <a:ext uri="{0D108BD9-81ED-4DB2-BD59-A6C34878D82A}">
                    <a16:rowId xmlns:a16="http://schemas.microsoft.com/office/drawing/2014/main" val="2506226141"/>
                  </a:ext>
                </a:extLst>
              </a:tr>
              <a:tr h="370840">
                <a:tc>
                  <a:txBody>
                    <a:bodyPr/>
                    <a:lstStyle/>
                    <a:p>
                      <a:pPr algn="ctr"/>
                      <a:r>
                        <a:rPr kumimoji="1" lang="ja-JP" altLang="en-US" dirty="0">
                          <a:latin typeface="BIZ UDP明朝 Medium" panose="02020500000000000000" pitchFamily="18" charset="-128"/>
                          <a:ea typeface="BIZ UDP明朝 Medium" panose="02020500000000000000" pitchFamily="18" charset="-128"/>
                        </a:rPr>
                        <a:t>対象者の概略</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原則</a:t>
                      </a:r>
                      <a:r>
                        <a:rPr kumimoji="1" lang="en-US" altLang="ja-JP" dirty="0">
                          <a:latin typeface="BIZ UDP明朝 Medium" panose="02020500000000000000" pitchFamily="18" charset="-128"/>
                          <a:ea typeface="BIZ UDP明朝 Medium" panose="02020500000000000000" pitchFamily="18" charset="-128"/>
                        </a:rPr>
                        <a:t>65</a:t>
                      </a:r>
                      <a:r>
                        <a:rPr kumimoji="1" lang="ja-JP" altLang="en-US" dirty="0">
                          <a:latin typeface="BIZ UDP明朝 Medium" panose="02020500000000000000" pitchFamily="18" charset="-128"/>
                          <a:ea typeface="BIZ UDP明朝 Medium" panose="02020500000000000000" pitchFamily="18" charset="-128"/>
                        </a:rPr>
                        <a:t>歳以上の</a:t>
                      </a:r>
                      <a:endParaRPr kumimoji="1" lang="en-US" altLang="ja-JP" dirty="0">
                        <a:latin typeface="BIZ UDP明朝 Medium" panose="02020500000000000000" pitchFamily="18" charset="-128"/>
                        <a:ea typeface="BIZ UDP明朝 Medium" panose="02020500000000000000" pitchFamily="18" charset="-128"/>
                      </a:endParaRPr>
                    </a:p>
                    <a:p>
                      <a:pPr algn="ctr"/>
                      <a:r>
                        <a:rPr kumimoji="1" lang="ja-JP" altLang="en-US" dirty="0">
                          <a:latin typeface="BIZ UDP明朝 Medium" panose="02020500000000000000" pitchFamily="18" charset="-128"/>
                          <a:ea typeface="BIZ UDP明朝 Medium" panose="02020500000000000000" pitchFamily="18" charset="-128"/>
                        </a:rPr>
                        <a:t>要支援・要介護認定者</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障害支援区分の判定を</a:t>
                      </a:r>
                      <a:endParaRPr kumimoji="1" lang="en-US" altLang="ja-JP" dirty="0">
                        <a:latin typeface="BIZ UDP明朝 Medium" panose="02020500000000000000" pitchFamily="18" charset="-128"/>
                        <a:ea typeface="BIZ UDP明朝 Medium" panose="02020500000000000000" pitchFamily="18" charset="-128"/>
                      </a:endParaRPr>
                    </a:p>
                    <a:p>
                      <a:pPr algn="ctr"/>
                      <a:r>
                        <a:rPr kumimoji="1" lang="ja-JP" altLang="en-US" dirty="0">
                          <a:latin typeface="BIZ UDP明朝 Medium" panose="02020500000000000000" pitchFamily="18" charset="-128"/>
                          <a:ea typeface="BIZ UDP明朝 Medium" panose="02020500000000000000" pitchFamily="18" charset="-128"/>
                        </a:rPr>
                        <a:t>受けた者</a:t>
                      </a:r>
                    </a:p>
                  </a:txBody>
                  <a:tcPr/>
                </a:tc>
                <a:extLst>
                  <a:ext uri="{0D108BD9-81ED-4DB2-BD59-A6C34878D82A}">
                    <a16:rowId xmlns:a16="http://schemas.microsoft.com/office/drawing/2014/main" val="583748766"/>
                  </a:ext>
                </a:extLst>
              </a:tr>
              <a:tr h="370840">
                <a:tc>
                  <a:txBody>
                    <a:bodyPr/>
                    <a:lstStyle/>
                    <a:p>
                      <a:pPr algn="ctr"/>
                      <a:r>
                        <a:rPr kumimoji="1" lang="ja-JP" altLang="en-US" u="sng" dirty="0">
                          <a:latin typeface="BIZ UDP明朝 Medium" panose="02020500000000000000" pitchFamily="18" charset="-128"/>
                          <a:ea typeface="BIZ UDP明朝 Medium" panose="02020500000000000000" pitchFamily="18" charset="-128"/>
                        </a:rPr>
                        <a:t>サービス利用時における費用負担の概略</a:t>
                      </a:r>
                    </a:p>
                  </a:txBody>
                  <a:tcPr/>
                </a:tc>
                <a:tc>
                  <a:txBody>
                    <a:bodyPr/>
                    <a:lstStyle/>
                    <a:p>
                      <a:pPr algn="ctr"/>
                      <a:r>
                        <a:rPr kumimoji="1" lang="ja-JP" altLang="en-US" b="1" dirty="0">
                          <a:latin typeface="BIZ UDP明朝 Medium" panose="02020500000000000000" pitchFamily="18" charset="-128"/>
                          <a:ea typeface="BIZ UDP明朝 Medium" panose="02020500000000000000" pitchFamily="18" charset="-128"/>
                        </a:rPr>
                        <a:t>所得に応じて利用料の</a:t>
                      </a:r>
                      <a:endParaRPr kumimoji="1" lang="en-US" altLang="ja-JP" b="1" dirty="0">
                        <a:latin typeface="BIZ UDP明朝 Medium" panose="02020500000000000000" pitchFamily="18" charset="-128"/>
                        <a:ea typeface="BIZ UDP明朝 Medium" panose="02020500000000000000" pitchFamily="18" charset="-128"/>
                      </a:endParaRPr>
                    </a:p>
                    <a:p>
                      <a:pPr algn="ctr"/>
                      <a:r>
                        <a:rPr kumimoji="1" lang="en-US" altLang="ja-JP" b="1" dirty="0">
                          <a:latin typeface="BIZ UDP明朝 Medium" panose="02020500000000000000" pitchFamily="18" charset="-128"/>
                          <a:ea typeface="BIZ UDP明朝 Medium" panose="02020500000000000000" pitchFamily="18" charset="-128"/>
                        </a:rPr>
                        <a:t>1</a:t>
                      </a:r>
                      <a:r>
                        <a:rPr kumimoji="1" lang="ja-JP" altLang="en-US" b="1" dirty="0">
                          <a:latin typeface="BIZ UDP明朝 Medium" panose="02020500000000000000" pitchFamily="18" charset="-128"/>
                          <a:ea typeface="BIZ UDP明朝 Medium" panose="02020500000000000000" pitchFamily="18" charset="-128"/>
                        </a:rPr>
                        <a:t>～</a:t>
                      </a:r>
                      <a:r>
                        <a:rPr kumimoji="1" lang="en-US" altLang="ja-JP" b="1" dirty="0">
                          <a:latin typeface="BIZ UDP明朝 Medium" panose="02020500000000000000" pitchFamily="18" charset="-128"/>
                          <a:ea typeface="BIZ UDP明朝 Medium" panose="02020500000000000000" pitchFamily="18" charset="-128"/>
                        </a:rPr>
                        <a:t>3</a:t>
                      </a:r>
                      <a:r>
                        <a:rPr kumimoji="1" lang="ja-JP" altLang="en-US" b="1" dirty="0">
                          <a:latin typeface="BIZ UDP明朝 Medium" panose="02020500000000000000" pitchFamily="18" charset="-128"/>
                          <a:ea typeface="BIZ UDP明朝 Medium" panose="02020500000000000000" pitchFamily="18" charset="-128"/>
                        </a:rPr>
                        <a:t>割</a:t>
                      </a:r>
                      <a:endParaRPr kumimoji="1" lang="en-US" altLang="ja-JP" b="1" dirty="0">
                        <a:latin typeface="BIZ UDP明朝 Medium" panose="02020500000000000000" pitchFamily="18" charset="-128"/>
                        <a:ea typeface="BIZ UDP明朝 Medium" panose="02020500000000000000" pitchFamily="18" charset="-128"/>
                      </a:endParaRPr>
                    </a:p>
                    <a:p>
                      <a:pPr algn="ctr"/>
                      <a:r>
                        <a:rPr kumimoji="1" lang="en-US" altLang="ja-JP" b="0" dirty="0">
                          <a:latin typeface="BIZ UDP明朝 Medium" panose="02020500000000000000" pitchFamily="18" charset="-128"/>
                          <a:ea typeface="BIZ UDP明朝 Medium" panose="02020500000000000000" pitchFamily="18" charset="-128"/>
                        </a:rPr>
                        <a:t>※</a:t>
                      </a:r>
                      <a:r>
                        <a:rPr kumimoji="1" lang="ja-JP" altLang="en-US" b="0" dirty="0">
                          <a:latin typeface="BIZ UDP明朝 Medium" panose="02020500000000000000" pitchFamily="18" charset="-128"/>
                          <a:ea typeface="BIZ UDP明朝 Medium" panose="02020500000000000000" pitchFamily="18" charset="-128"/>
                        </a:rPr>
                        <a:t>生活保護受給者は自己負担なし</a:t>
                      </a:r>
                      <a:endParaRPr kumimoji="1" lang="en-US" altLang="ja-JP" b="0" dirty="0">
                        <a:latin typeface="BIZ UDP明朝 Medium" panose="02020500000000000000" pitchFamily="18" charset="-128"/>
                        <a:ea typeface="BIZ UDP明朝 Medium" panose="02020500000000000000" pitchFamily="18" charset="-128"/>
                      </a:endParaRPr>
                    </a:p>
                  </a:txBody>
                  <a:tcPr/>
                </a:tc>
                <a:tc>
                  <a:txBody>
                    <a:bodyPr/>
                    <a:lstStyle/>
                    <a:p>
                      <a:pPr algn="ctr"/>
                      <a:r>
                        <a:rPr kumimoji="1" lang="ja-JP" altLang="en-US" b="1" dirty="0">
                          <a:latin typeface="BIZ UDP明朝 Medium" panose="02020500000000000000" pitchFamily="18" charset="-128"/>
                          <a:ea typeface="BIZ UDP明朝 Medium" panose="02020500000000000000" pitchFamily="18" charset="-128"/>
                        </a:rPr>
                        <a:t>原則</a:t>
                      </a:r>
                      <a:r>
                        <a:rPr kumimoji="1" lang="en-US" altLang="ja-JP" b="1" dirty="0">
                          <a:latin typeface="BIZ UDP明朝 Medium" panose="02020500000000000000" pitchFamily="18" charset="-128"/>
                          <a:ea typeface="BIZ UDP明朝 Medium" panose="02020500000000000000" pitchFamily="18" charset="-128"/>
                        </a:rPr>
                        <a:t>1</a:t>
                      </a:r>
                      <a:r>
                        <a:rPr kumimoji="1" lang="ja-JP" altLang="en-US" b="1" dirty="0">
                          <a:latin typeface="BIZ UDP明朝 Medium" panose="02020500000000000000" pitchFamily="18" charset="-128"/>
                          <a:ea typeface="BIZ UDP明朝 Medium" panose="02020500000000000000" pitchFamily="18" charset="-128"/>
                        </a:rPr>
                        <a:t>割負担だが、世帯の所得に応じて負担上限額が認定され、自己負担がない場合もある。</a:t>
                      </a:r>
                    </a:p>
                  </a:txBody>
                  <a:tcPr/>
                </a:tc>
                <a:extLst>
                  <a:ext uri="{0D108BD9-81ED-4DB2-BD59-A6C34878D82A}">
                    <a16:rowId xmlns:a16="http://schemas.microsoft.com/office/drawing/2014/main" val="563418202"/>
                  </a:ext>
                </a:extLst>
              </a:tr>
              <a:tr h="370840">
                <a:tc>
                  <a:txBody>
                    <a:bodyPr/>
                    <a:lstStyle/>
                    <a:p>
                      <a:pPr algn="ctr"/>
                      <a:r>
                        <a:rPr kumimoji="1" lang="ja-JP" altLang="en-US" dirty="0">
                          <a:latin typeface="BIZ UDP明朝 Medium" panose="02020500000000000000" pitchFamily="18" charset="-128"/>
                          <a:ea typeface="BIZ UDP明朝 Medium" panose="02020500000000000000" pitchFamily="18" charset="-128"/>
                        </a:rPr>
                        <a:t>保険料負担</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あり</a:t>
                      </a:r>
                    </a:p>
                  </a:txBody>
                  <a:tcPr/>
                </a:tc>
                <a:tc>
                  <a:txBody>
                    <a:bodyPr/>
                    <a:lstStyle/>
                    <a:p>
                      <a:pPr algn="ctr"/>
                      <a:r>
                        <a:rPr kumimoji="1" lang="ja-JP" altLang="en-US" dirty="0">
                          <a:latin typeface="BIZ UDP明朝 Medium" panose="02020500000000000000" pitchFamily="18" charset="-128"/>
                          <a:ea typeface="BIZ UDP明朝 Medium" panose="02020500000000000000" pitchFamily="18" charset="-128"/>
                        </a:rPr>
                        <a:t>なし</a:t>
                      </a:r>
                    </a:p>
                  </a:txBody>
                  <a:tcPr/>
                </a:tc>
                <a:extLst>
                  <a:ext uri="{0D108BD9-81ED-4DB2-BD59-A6C34878D82A}">
                    <a16:rowId xmlns:a16="http://schemas.microsoft.com/office/drawing/2014/main" val="3195241031"/>
                  </a:ext>
                </a:extLst>
              </a:tr>
            </a:tbl>
          </a:graphicData>
        </a:graphic>
      </p:graphicFrame>
      <p:sp>
        <p:nvSpPr>
          <p:cNvPr id="4" name="日付プレースホルダー 3">
            <a:extLst>
              <a:ext uri="{FF2B5EF4-FFF2-40B4-BE49-F238E27FC236}">
                <a16:creationId xmlns:a16="http://schemas.microsoft.com/office/drawing/2014/main" id="{5295DB8B-3081-F883-F246-6CA02F148ECD}"/>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7F664F32-887E-5551-947A-B38B082A9D9F}"/>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1802701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5FD6D-F76C-16EB-8945-B011D18B8F50}"/>
              </a:ext>
            </a:extLst>
          </p:cNvPr>
          <p:cNvSpPr>
            <a:spLocks noGrp="1"/>
          </p:cNvSpPr>
          <p:nvPr>
            <p:ph type="title"/>
          </p:nvPr>
        </p:nvSpPr>
        <p:spPr>
          <a:xfrm>
            <a:off x="604911" y="365125"/>
            <a:ext cx="11169747" cy="1325563"/>
          </a:xfrm>
        </p:spPr>
        <p:txBody>
          <a:bodyPr>
            <a:normAutofit/>
          </a:bodyPr>
          <a:lstStyle/>
          <a:p>
            <a:pPr algn="ctr"/>
            <a:r>
              <a:rPr lang="ja-JP" altLang="en-US" dirty="0">
                <a:latin typeface="BIZ UDP明朝 Medium" panose="02020500000000000000" pitchFamily="18" charset="-128"/>
                <a:ea typeface="BIZ UDP明朝 Medium" panose="02020500000000000000" pitchFamily="18" charset="-128"/>
              </a:rPr>
              <a:t>障害福祉サービス利用者が</a:t>
            </a:r>
            <a:r>
              <a:rPr lang="en-US" altLang="ja-JP" dirty="0">
                <a:latin typeface="BIZ UDP明朝 Medium" panose="02020500000000000000" pitchFamily="18" charset="-128"/>
                <a:ea typeface="BIZ UDP明朝 Medium" panose="02020500000000000000" pitchFamily="18" charset="-128"/>
              </a:rPr>
              <a:t>65</a:t>
            </a:r>
            <a:r>
              <a:rPr lang="ja-JP" altLang="en-US" dirty="0">
                <a:latin typeface="BIZ UDP明朝 Medium" panose="02020500000000000000" pitchFamily="18" charset="-128"/>
                <a:ea typeface="BIZ UDP明朝 Medium" panose="02020500000000000000" pitchFamily="18" charset="-128"/>
              </a:rPr>
              <a:t>歳になったら？</a:t>
            </a:r>
            <a:br>
              <a:rPr lang="en-US" altLang="ja-JP" dirty="0">
                <a:latin typeface="BIZ UDP明朝 Medium" panose="02020500000000000000" pitchFamily="18" charset="-128"/>
                <a:ea typeface="BIZ UDP明朝 Medium" panose="02020500000000000000" pitchFamily="18" charset="-128"/>
              </a:rPr>
            </a:br>
            <a:r>
              <a:rPr lang="ja-JP" altLang="en-US" dirty="0">
                <a:latin typeface="BIZ UDP明朝 Medium" panose="02020500000000000000" pitchFamily="18" charset="-128"/>
                <a:ea typeface="BIZ UDP明朝 Medium" panose="02020500000000000000" pitchFamily="18" charset="-128"/>
              </a:rPr>
              <a:t>～</a:t>
            </a:r>
            <a:r>
              <a:rPr lang="ja-JP" altLang="en-US" dirty="0">
                <a:solidFill>
                  <a:srgbClr val="FF0000"/>
                </a:solidFill>
                <a:latin typeface="BIZ UDP明朝 Medium" panose="02020500000000000000" pitchFamily="18" charset="-128"/>
                <a:ea typeface="BIZ UDP明朝 Medium" panose="02020500000000000000" pitchFamily="18" charset="-128"/>
              </a:rPr>
              <a:t>介護保険優先原則</a:t>
            </a:r>
            <a:r>
              <a:rPr lang="ja-JP" altLang="en-US" dirty="0">
                <a:latin typeface="BIZ UDP明朝 Medium" panose="02020500000000000000" pitchFamily="18" charset="-128"/>
                <a:ea typeface="BIZ UDP明朝 Medium" panose="02020500000000000000" pitchFamily="18" charset="-128"/>
              </a:rPr>
              <a:t>～</a:t>
            </a:r>
            <a:endParaRPr kumimoji="1" lang="ja-JP" altLang="en-US" dirty="0">
              <a:latin typeface="BIZ UDP明朝 Medium" panose="02020500000000000000" pitchFamily="18" charset="-128"/>
              <a:ea typeface="BIZ UDP明朝 Medium" panose="02020500000000000000" pitchFamily="18" charset="-128"/>
            </a:endParaRPr>
          </a:p>
        </p:txBody>
      </p:sp>
      <p:sp>
        <p:nvSpPr>
          <p:cNvPr id="3" name="コンテンツ プレースホルダー 2">
            <a:extLst>
              <a:ext uri="{FF2B5EF4-FFF2-40B4-BE49-F238E27FC236}">
                <a16:creationId xmlns:a16="http://schemas.microsoft.com/office/drawing/2014/main" id="{6835224F-24DC-E211-B498-8831DA9327CB}"/>
              </a:ext>
            </a:extLst>
          </p:cNvPr>
          <p:cNvSpPr>
            <a:spLocks noGrp="1"/>
          </p:cNvSpPr>
          <p:nvPr>
            <p:ph idx="1"/>
          </p:nvPr>
        </p:nvSpPr>
        <p:spPr/>
        <p:txBody>
          <a:bodyPr>
            <a:normAutofit lnSpcReduction="10000"/>
          </a:bodyPr>
          <a:lstStyle/>
          <a:p>
            <a:r>
              <a:rPr kumimoji="1" lang="en-US" altLang="ja-JP" dirty="0">
                <a:latin typeface="BIZ UDP明朝 Medium" panose="02020500000000000000" pitchFamily="18" charset="-128"/>
                <a:ea typeface="BIZ UDP明朝 Medium" panose="02020500000000000000" pitchFamily="18" charset="-128"/>
              </a:rPr>
              <a:t>65</a:t>
            </a:r>
            <a:r>
              <a:rPr kumimoji="1" lang="ja-JP" altLang="en-US" dirty="0">
                <a:latin typeface="BIZ UDP明朝 Medium" panose="02020500000000000000" pitchFamily="18" charset="-128"/>
                <a:ea typeface="BIZ UDP明朝 Medium" panose="02020500000000000000" pitchFamily="18" charset="-128"/>
              </a:rPr>
              <a:t>歳以上の方が</a:t>
            </a:r>
            <a:r>
              <a:rPr kumimoji="1" lang="ja-JP" altLang="en-US" b="1" dirty="0">
                <a:solidFill>
                  <a:srgbClr val="FF0000"/>
                </a:solidFill>
                <a:latin typeface="BIZ UDP明朝 Medium" panose="02020500000000000000" pitchFamily="18" charset="-128"/>
                <a:ea typeface="BIZ UDP明朝 Medium" panose="02020500000000000000" pitchFamily="18" charset="-128"/>
              </a:rPr>
              <a:t>障害福祉サービスと介護保険サービスの両方を利用できる場合、介護保険サービスが優先される</a:t>
            </a:r>
            <a:r>
              <a:rPr kumimoji="1" lang="ja-JP" altLang="en-US" dirty="0">
                <a:latin typeface="BIZ UDP明朝 Medium" panose="02020500000000000000" pitchFamily="18" charset="-128"/>
                <a:ea typeface="BIZ UDP明朝 Medium" panose="02020500000000000000" pitchFamily="18" charset="-128"/>
              </a:rPr>
              <a:t>というルール。</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根拠</a:t>
            </a:r>
            <a:endParaRPr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　　「障害者の日常生活及び社会生活を総合的に支援するための法律に基づく自立支援給付と介護保険制度との適用関係等について」</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（平成</a:t>
            </a:r>
            <a:r>
              <a:rPr lang="en-US" altLang="ja-JP" dirty="0">
                <a:latin typeface="BIZ UDP明朝 Medium" panose="02020500000000000000" pitchFamily="18" charset="-128"/>
                <a:ea typeface="BIZ UDP明朝 Medium" panose="02020500000000000000" pitchFamily="18" charset="-128"/>
              </a:rPr>
              <a:t>19</a:t>
            </a:r>
            <a:r>
              <a:rPr lang="ja-JP" altLang="en-US" dirty="0">
                <a:latin typeface="BIZ UDP明朝 Medium" panose="02020500000000000000" pitchFamily="18" charset="-128"/>
                <a:ea typeface="BIZ UDP明朝 Medium" panose="02020500000000000000" pitchFamily="18" charset="-128"/>
              </a:rPr>
              <a:t>年</a:t>
            </a:r>
            <a:r>
              <a:rPr lang="en-US" altLang="ja-JP" dirty="0">
                <a:latin typeface="BIZ UDP明朝 Medium" panose="02020500000000000000" pitchFamily="18" charset="-128"/>
                <a:ea typeface="BIZ UDP明朝 Medium" panose="02020500000000000000" pitchFamily="18" charset="-128"/>
              </a:rPr>
              <a:t>3</a:t>
            </a:r>
            <a:r>
              <a:rPr lang="ja-JP" altLang="en-US" dirty="0">
                <a:latin typeface="BIZ UDP明朝 Medium" panose="02020500000000000000" pitchFamily="18" charset="-128"/>
                <a:ea typeface="BIZ UDP明朝 Medium" panose="02020500000000000000" pitchFamily="18" charset="-128"/>
              </a:rPr>
              <a:t>月</a:t>
            </a:r>
            <a:r>
              <a:rPr lang="en-US" altLang="ja-JP" dirty="0">
                <a:latin typeface="BIZ UDP明朝 Medium" panose="02020500000000000000" pitchFamily="18" charset="-128"/>
                <a:ea typeface="BIZ UDP明朝 Medium" panose="02020500000000000000" pitchFamily="18" charset="-128"/>
              </a:rPr>
              <a:t>28</a:t>
            </a:r>
            <a:r>
              <a:rPr lang="ja-JP" altLang="en-US" dirty="0">
                <a:latin typeface="BIZ UDP明朝 Medium" panose="02020500000000000000" pitchFamily="18" charset="-128"/>
                <a:ea typeface="BIZ UDP明朝 Medium" panose="02020500000000000000" pitchFamily="18" charset="-128"/>
              </a:rPr>
              <a:t>日　厚生労働省 障害福祉課長通知）</a:t>
            </a:r>
            <a:endParaRPr lang="en-US" altLang="ja-JP" dirty="0">
              <a:latin typeface="BIZ UDP明朝 Medium" panose="02020500000000000000" pitchFamily="18" charset="-128"/>
              <a:ea typeface="BIZ UDP明朝 Medium" panose="02020500000000000000" pitchFamily="18" charset="-128"/>
            </a:endParaRPr>
          </a:p>
          <a:p>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つまり、大きく</a:t>
            </a:r>
            <a:r>
              <a:rPr lang="en-US" altLang="ja-JP" dirty="0">
                <a:latin typeface="BIZ UDP明朝 Medium" panose="02020500000000000000" pitchFamily="18" charset="-128"/>
                <a:ea typeface="BIZ UDP明朝 Medium" panose="02020500000000000000" pitchFamily="18" charset="-128"/>
              </a:rPr>
              <a:t>2</a:t>
            </a:r>
            <a:r>
              <a:rPr lang="ja-JP" altLang="en-US" dirty="0">
                <a:latin typeface="BIZ UDP明朝 Medium" panose="02020500000000000000" pitchFamily="18" charset="-128"/>
                <a:ea typeface="BIZ UDP明朝 Medium" panose="02020500000000000000" pitchFamily="18" charset="-128"/>
              </a:rPr>
              <a:t>つの課題が発生することになる</a:t>
            </a:r>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a:t>
            </a:r>
            <a:endParaRPr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①自己負担額が増加（発生）する可能性</a:t>
            </a:r>
            <a:endParaRPr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②障害福祉サービス事業所から、介護保険サービス提供事業所へ、利用する事業所を変更する必要が生じる。</a:t>
            </a:r>
            <a:endParaRPr lang="en-US" altLang="ja-JP"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89CB3F2B-248A-7E9A-382D-3401A4CE847E}"/>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926592B2-2A5A-A362-7081-7D14C1D67BCB}"/>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1728322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E10554-8B82-6B6B-5C41-19B02E92CF10}"/>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自己負担への対応</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新高額障害福祉サービス等給付費</a:t>
            </a:r>
          </a:p>
        </p:txBody>
      </p:sp>
      <p:sp>
        <p:nvSpPr>
          <p:cNvPr id="3" name="コンテンツ プレースホルダー 2">
            <a:extLst>
              <a:ext uri="{FF2B5EF4-FFF2-40B4-BE49-F238E27FC236}">
                <a16:creationId xmlns:a16="http://schemas.microsoft.com/office/drawing/2014/main" id="{2068D8CC-12C6-F0F5-CC05-F03663562270}"/>
              </a:ext>
            </a:extLst>
          </p:cNvPr>
          <p:cNvSpPr>
            <a:spLocks noGrp="1"/>
          </p:cNvSpPr>
          <p:nvPr>
            <p:ph idx="1"/>
          </p:nvPr>
        </p:nvSpPr>
        <p:spPr/>
        <p:txBody>
          <a:bodyPr>
            <a:normAutofit/>
          </a:bodyPr>
          <a:lstStyle/>
          <a:p>
            <a:r>
              <a:rPr kumimoji="1" lang="ja-JP" altLang="en-US" u="sng" dirty="0">
                <a:latin typeface="BIZ UDP明朝 Medium" panose="02020500000000000000" pitchFamily="18" charset="-128"/>
                <a:ea typeface="BIZ UDP明朝 Medium" panose="02020500000000000000" pitchFamily="18" charset="-128"/>
              </a:rPr>
              <a:t>概要</a:t>
            </a:r>
            <a:endParaRPr kumimoji="1" lang="en-US" altLang="ja-JP" u="sng"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a:t>
            </a:r>
            <a:r>
              <a:rPr lang="en-US" altLang="ja-JP" dirty="0">
                <a:latin typeface="BIZ UDP明朝 Medium" panose="02020500000000000000" pitchFamily="18" charset="-128"/>
                <a:ea typeface="BIZ UDP明朝 Medium" panose="02020500000000000000" pitchFamily="18" charset="-128"/>
              </a:rPr>
              <a:t>65</a:t>
            </a:r>
            <a:r>
              <a:rPr lang="ja-JP" altLang="en-US" dirty="0">
                <a:latin typeface="BIZ UDP明朝 Medium" panose="02020500000000000000" pitchFamily="18" charset="-128"/>
                <a:ea typeface="BIZ UDP明朝 Medium" panose="02020500000000000000" pitchFamily="18" charset="-128"/>
              </a:rPr>
              <a:t>歳に達する日前</a:t>
            </a:r>
            <a:r>
              <a:rPr lang="en-US" altLang="ja-JP" dirty="0">
                <a:latin typeface="BIZ UDP明朝 Medium" panose="02020500000000000000" pitchFamily="18" charset="-128"/>
                <a:ea typeface="BIZ UDP明朝 Medium" panose="02020500000000000000" pitchFamily="18" charset="-128"/>
              </a:rPr>
              <a:t>5</a:t>
            </a:r>
            <a:r>
              <a:rPr lang="ja-JP" altLang="en-US" dirty="0">
                <a:latin typeface="BIZ UDP明朝 Medium" panose="02020500000000000000" pitchFamily="18" charset="-128"/>
                <a:ea typeface="BIZ UDP明朝 Medium" panose="02020500000000000000" pitchFamily="18" charset="-128"/>
              </a:rPr>
              <a:t>年間、特定の障害福祉サービスを利用していた方で一定の要件を満たす場合は、介護保険移行後に利用した特定の障害福祉サービスに相当する介護保険サービスの利用者負担が、申請することで払い戻される制度。</a:t>
            </a:r>
            <a:endParaRPr lang="en-US" altLang="ja-JP"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3C0E993D-B5E3-93AD-5C5A-CE8035DEA4CC}"/>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65AC7BD4-5812-6468-4039-F8C096FA68EA}"/>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2568245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FF99E-F913-DB73-2CCE-FC0A28CF8A63}"/>
              </a:ext>
            </a:extLst>
          </p:cNvPr>
          <p:cNvSpPr>
            <a:spLocks noGrp="1"/>
          </p:cNvSpPr>
          <p:nvPr>
            <p:ph type="title"/>
          </p:nvPr>
        </p:nvSpPr>
        <p:spPr/>
        <p:txBody>
          <a:bodyPr>
            <a:normAutofit/>
          </a:bodyPr>
          <a:lstStyle/>
          <a:p>
            <a:pPr algn="ctr"/>
            <a:r>
              <a:rPr kumimoji="1" lang="ja-JP" altLang="en-US" dirty="0">
                <a:latin typeface="BIZ UDP明朝 Medium" panose="02020500000000000000" pitchFamily="18" charset="-128"/>
                <a:ea typeface="BIZ UDP明朝 Medium" panose="02020500000000000000" pitchFamily="18" charset="-128"/>
              </a:rPr>
              <a:t>新高額</a:t>
            </a:r>
            <a:r>
              <a:rPr lang="ja-JP" altLang="en-US" dirty="0">
                <a:latin typeface="BIZ UDP明朝 Medium" panose="02020500000000000000" pitchFamily="18" charset="-128"/>
                <a:ea typeface="BIZ UDP明朝 Medium" panose="02020500000000000000" pitchFamily="18" charset="-128"/>
              </a:rPr>
              <a:t>障害福祉サービス等給付費</a:t>
            </a:r>
            <a:br>
              <a:rPr lang="en-US" altLang="ja-JP" dirty="0">
                <a:latin typeface="BIZ UDP明朝 Medium" panose="02020500000000000000" pitchFamily="18" charset="-128"/>
                <a:ea typeface="BIZ UDP明朝 Medium" panose="02020500000000000000" pitchFamily="18" charset="-128"/>
              </a:rPr>
            </a:br>
            <a:r>
              <a:rPr lang="ja-JP" altLang="en-US" dirty="0">
                <a:latin typeface="BIZ UDP明朝 Medium" panose="02020500000000000000" pitchFamily="18" charset="-128"/>
                <a:ea typeface="BIZ UDP明朝 Medium" panose="02020500000000000000" pitchFamily="18" charset="-128"/>
              </a:rPr>
              <a:t>～申請条件～</a:t>
            </a:r>
            <a:endParaRPr kumimoji="1" lang="ja-JP" altLang="en-US" dirty="0">
              <a:latin typeface="BIZ UDP明朝 Medium" panose="02020500000000000000" pitchFamily="18" charset="-128"/>
              <a:ea typeface="BIZ UDP明朝 Medium" panose="02020500000000000000" pitchFamily="18" charset="-128"/>
            </a:endParaRPr>
          </a:p>
        </p:txBody>
      </p:sp>
      <p:sp>
        <p:nvSpPr>
          <p:cNvPr id="3" name="コンテンツ プレースホルダー 2">
            <a:extLst>
              <a:ext uri="{FF2B5EF4-FFF2-40B4-BE49-F238E27FC236}">
                <a16:creationId xmlns:a16="http://schemas.microsoft.com/office/drawing/2014/main" id="{E4BF3797-1A29-48D4-CD82-132C9C07167D}"/>
              </a:ext>
            </a:extLst>
          </p:cNvPr>
          <p:cNvSpPr>
            <a:spLocks noGrp="1"/>
          </p:cNvSpPr>
          <p:nvPr>
            <p:ph idx="1"/>
          </p:nvPr>
        </p:nvSpPr>
        <p:spPr/>
        <p:txBody>
          <a:bodyPr>
            <a:normAutofit lnSpcReduction="10000"/>
          </a:bodyPr>
          <a:lstStyle/>
          <a:p>
            <a:r>
              <a:rPr lang="en-US" altLang="ja-JP" b="0" i="0" dirty="0">
                <a:effectLst/>
                <a:latin typeface="BIZ UDP明朝 Medium" panose="02020500000000000000" pitchFamily="18" charset="-128"/>
                <a:ea typeface="BIZ UDP明朝 Medium" panose="02020500000000000000" pitchFamily="18" charset="-128"/>
              </a:rPr>
              <a:t>※</a:t>
            </a:r>
            <a:r>
              <a:rPr lang="ja-JP" altLang="en-US" b="0" i="0" u="sng" dirty="0">
                <a:effectLst/>
                <a:latin typeface="BIZ UDP明朝 Medium" panose="02020500000000000000" pitchFamily="18" charset="-128"/>
                <a:ea typeface="BIZ UDP明朝 Medium" panose="02020500000000000000" pitchFamily="18" charset="-128"/>
              </a:rPr>
              <a:t>原則、以下の</a:t>
            </a:r>
            <a:r>
              <a:rPr lang="en-US" altLang="ja-JP" b="0" i="0" u="sng" dirty="0">
                <a:effectLst/>
                <a:latin typeface="BIZ UDP明朝 Medium" panose="02020500000000000000" pitchFamily="18" charset="-128"/>
                <a:ea typeface="BIZ UDP明朝 Medium" panose="02020500000000000000" pitchFamily="18" charset="-128"/>
              </a:rPr>
              <a:t>4</a:t>
            </a:r>
            <a:r>
              <a:rPr lang="ja-JP" altLang="en-US" b="0" i="0" u="sng" dirty="0">
                <a:effectLst/>
                <a:latin typeface="BIZ UDP明朝 Medium" panose="02020500000000000000" pitchFamily="18" charset="-128"/>
                <a:ea typeface="BIZ UDP明朝 Medium" panose="02020500000000000000" pitchFamily="18" charset="-128"/>
              </a:rPr>
              <a:t>項目全てに当てはまっていること。</a:t>
            </a:r>
            <a:endParaRPr lang="en-US" altLang="ja-JP" b="0" i="0" u="sng" dirty="0">
              <a:effectLst/>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　①</a:t>
            </a:r>
            <a:r>
              <a:rPr kumimoji="1" lang="en-US" altLang="ja-JP" dirty="0">
                <a:latin typeface="BIZ UDP明朝 Medium" panose="02020500000000000000" pitchFamily="18" charset="-128"/>
                <a:ea typeface="BIZ UDP明朝 Medium" panose="02020500000000000000" pitchFamily="18" charset="-128"/>
              </a:rPr>
              <a:t>65</a:t>
            </a:r>
            <a:r>
              <a:rPr kumimoji="1" lang="ja-JP" altLang="en-US" dirty="0">
                <a:latin typeface="BIZ UDP明朝 Medium" panose="02020500000000000000" pitchFamily="18" charset="-128"/>
                <a:ea typeface="BIZ UDP明朝 Medium" panose="02020500000000000000" pitchFamily="18" charset="-128"/>
              </a:rPr>
              <a:t>歳に達する日前</a:t>
            </a:r>
            <a:r>
              <a:rPr kumimoji="1" lang="en-US" altLang="ja-JP" dirty="0">
                <a:latin typeface="BIZ UDP明朝 Medium" panose="02020500000000000000" pitchFamily="18" charset="-128"/>
                <a:ea typeface="BIZ UDP明朝 Medium" panose="02020500000000000000" pitchFamily="18" charset="-128"/>
              </a:rPr>
              <a:t>5</a:t>
            </a:r>
            <a:r>
              <a:rPr kumimoji="1" lang="ja-JP" altLang="en-US" dirty="0">
                <a:latin typeface="BIZ UDP明朝 Medium" panose="02020500000000000000" pitchFamily="18" charset="-128"/>
                <a:ea typeface="BIZ UDP明朝 Medium" panose="02020500000000000000" pitchFamily="18" charset="-128"/>
              </a:rPr>
              <a:t>年間、特定の障害福祉サービスの支給決定を受けており、介護保険移行後、これらに相当する介護保険サービスを利用すること。</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②利用者の方とその配偶者の方が、当該利用者が</a:t>
            </a:r>
            <a:r>
              <a:rPr lang="en-US" altLang="ja-JP" dirty="0">
                <a:latin typeface="BIZ UDP明朝 Medium" panose="02020500000000000000" pitchFamily="18" charset="-128"/>
                <a:ea typeface="BIZ UDP明朝 Medium" panose="02020500000000000000" pitchFamily="18" charset="-128"/>
              </a:rPr>
              <a:t>65</a:t>
            </a:r>
            <a:r>
              <a:rPr lang="ja-JP" altLang="en-US" dirty="0">
                <a:latin typeface="BIZ UDP明朝 Medium" panose="02020500000000000000" pitchFamily="18" charset="-128"/>
                <a:ea typeface="BIZ UDP明朝 Medium" panose="02020500000000000000" pitchFamily="18" charset="-128"/>
              </a:rPr>
              <a:t>歳に達する日の前日に属する年度において市民税非課税者又は生活保護受給者等であったこと。</a:t>
            </a:r>
            <a:endParaRPr lang="en-US" altLang="ja-JP" dirty="0">
              <a:latin typeface="BIZ UDP明朝 Medium" panose="02020500000000000000" pitchFamily="18" charset="-128"/>
              <a:ea typeface="BIZ UDP明朝 Medium" panose="02020500000000000000" pitchFamily="18" charset="-128"/>
            </a:endParaRPr>
          </a:p>
          <a:p>
            <a:r>
              <a:rPr kumimoji="1" lang="ja-JP" altLang="en-US" dirty="0">
                <a:latin typeface="BIZ UDP明朝 Medium" panose="02020500000000000000" pitchFamily="18" charset="-128"/>
                <a:ea typeface="BIZ UDP明朝 Medium" panose="02020500000000000000" pitchFamily="18" charset="-128"/>
              </a:rPr>
              <a:t>　③障害支援区分が区分</a:t>
            </a:r>
            <a:r>
              <a:rPr kumimoji="1" lang="en-US" altLang="ja-JP" dirty="0">
                <a:latin typeface="BIZ UDP明朝 Medium" panose="02020500000000000000" pitchFamily="18" charset="-128"/>
                <a:ea typeface="BIZ UDP明朝 Medium" panose="02020500000000000000" pitchFamily="18" charset="-128"/>
              </a:rPr>
              <a:t>2</a:t>
            </a:r>
            <a:r>
              <a:rPr kumimoji="1" lang="ja-JP" altLang="en-US" dirty="0">
                <a:latin typeface="BIZ UDP明朝 Medium" panose="02020500000000000000" pitchFamily="18" charset="-128"/>
                <a:ea typeface="BIZ UDP明朝 Medium" panose="02020500000000000000" pitchFamily="18" charset="-128"/>
              </a:rPr>
              <a:t>以上であったこと</a:t>
            </a:r>
            <a:endParaRPr kumimoji="1" lang="en-US" altLang="ja-JP" dirty="0">
              <a:latin typeface="BIZ UDP明朝 Medium" panose="02020500000000000000" pitchFamily="18" charset="-128"/>
              <a:ea typeface="BIZ UDP明朝 Medium" panose="02020500000000000000" pitchFamily="18" charset="-128"/>
            </a:endParaRPr>
          </a:p>
          <a:p>
            <a:r>
              <a:rPr lang="ja-JP" altLang="en-US" dirty="0">
                <a:latin typeface="BIZ UDP明朝 Medium" panose="02020500000000000000" pitchFamily="18" charset="-128"/>
                <a:ea typeface="BIZ UDP明朝 Medium" panose="02020500000000000000" pitchFamily="18" charset="-128"/>
              </a:rPr>
              <a:t>　④</a:t>
            </a:r>
            <a:r>
              <a:rPr lang="en-US" altLang="ja-JP" dirty="0">
                <a:latin typeface="BIZ UDP明朝 Medium" panose="02020500000000000000" pitchFamily="18" charset="-128"/>
                <a:ea typeface="BIZ UDP明朝 Medium" panose="02020500000000000000" pitchFamily="18" charset="-128"/>
              </a:rPr>
              <a:t>65</a:t>
            </a:r>
            <a:r>
              <a:rPr lang="ja-JP" altLang="en-US" dirty="0">
                <a:latin typeface="BIZ UDP明朝 Medium" panose="02020500000000000000" pitchFamily="18" charset="-128"/>
                <a:ea typeface="BIZ UDP明朝 Medium" panose="02020500000000000000" pitchFamily="18" charset="-128"/>
              </a:rPr>
              <a:t>歳に達するまで介護保険法による保険給付をうけていないこと</a:t>
            </a:r>
            <a:endParaRPr kumimoji="1" lang="ja-JP" altLang="en-US"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B0A6FB86-A0CB-BA34-F542-637CF032FA32}"/>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D0D91A3A-04EE-6DE0-D927-EB6A2F80032B}"/>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411736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E95B3A-47B2-FD8D-ED12-76D4E133E8D6}"/>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新高額障害福祉サービス等給付費</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～申請条件①について～</a:t>
            </a:r>
          </a:p>
        </p:txBody>
      </p:sp>
      <p:sp>
        <p:nvSpPr>
          <p:cNvPr id="3" name="コンテンツ プレースホルダー 2">
            <a:extLst>
              <a:ext uri="{FF2B5EF4-FFF2-40B4-BE49-F238E27FC236}">
                <a16:creationId xmlns:a16="http://schemas.microsoft.com/office/drawing/2014/main" id="{826AEB56-4F48-F67C-14F5-5947CF82592C}"/>
              </a:ext>
            </a:extLst>
          </p:cNvPr>
          <p:cNvSpPr>
            <a:spLocks noGrp="1"/>
          </p:cNvSpPr>
          <p:nvPr>
            <p:ph idx="1"/>
          </p:nvPr>
        </p:nvSpPr>
        <p:spPr/>
        <p:txBody>
          <a:bodyPr>
            <a:noAutofit/>
          </a:bodyPr>
          <a:lstStyle/>
          <a:p>
            <a:r>
              <a:rPr kumimoji="1" lang="en-US" altLang="ja-JP" sz="2400" dirty="0">
                <a:latin typeface="BIZ UDP明朝 Medium" panose="02020500000000000000" pitchFamily="18" charset="-128"/>
                <a:ea typeface="BIZ UDP明朝 Medium" panose="02020500000000000000" pitchFamily="18" charset="-128"/>
              </a:rPr>
              <a:t>65</a:t>
            </a:r>
            <a:r>
              <a:rPr kumimoji="1" lang="ja-JP" altLang="en-US" sz="2400">
                <a:latin typeface="BIZ UDP明朝 Medium" panose="02020500000000000000" pitchFamily="18" charset="-128"/>
                <a:ea typeface="BIZ UDP明朝 Medium" panose="02020500000000000000" pitchFamily="18" charset="-128"/>
              </a:rPr>
              <a:t>歳に達する日前</a:t>
            </a:r>
            <a:r>
              <a:rPr kumimoji="1" lang="en-US" altLang="ja-JP" sz="2400">
                <a:latin typeface="BIZ UDP明朝 Medium" panose="02020500000000000000" pitchFamily="18" charset="-128"/>
                <a:ea typeface="BIZ UDP明朝 Medium" panose="02020500000000000000" pitchFamily="18" charset="-128"/>
              </a:rPr>
              <a:t>5</a:t>
            </a:r>
            <a:r>
              <a:rPr kumimoji="1" lang="ja-JP" altLang="en-US" sz="2400" dirty="0">
                <a:latin typeface="BIZ UDP明朝 Medium" panose="02020500000000000000" pitchFamily="18" charset="-128"/>
                <a:ea typeface="BIZ UDP明朝 Medium" panose="02020500000000000000" pitchFamily="18" charset="-128"/>
              </a:rPr>
              <a:t>年間、以下</a:t>
            </a:r>
            <a:r>
              <a:rPr kumimoji="1" lang="en-US" altLang="ja-JP" sz="2400" dirty="0">
                <a:latin typeface="BIZ UDP明朝 Medium" panose="02020500000000000000" pitchFamily="18" charset="-128"/>
                <a:ea typeface="BIZ UDP明朝 Medium" panose="02020500000000000000" pitchFamily="18" charset="-128"/>
              </a:rPr>
              <a:t>4</a:t>
            </a:r>
            <a:r>
              <a:rPr kumimoji="1" lang="ja-JP" altLang="en-US" sz="2400" dirty="0">
                <a:latin typeface="BIZ UDP明朝 Medium" panose="02020500000000000000" pitchFamily="18" charset="-128"/>
                <a:ea typeface="BIZ UDP明朝 Medium" panose="02020500000000000000" pitchFamily="18" charset="-128"/>
              </a:rPr>
              <a:t>サービスのいずれかを利用していたこと。</a:t>
            </a:r>
            <a:endParaRPr kumimoji="1" lang="en-US" altLang="ja-JP" sz="2400" dirty="0">
              <a:latin typeface="BIZ UDP明朝 Medium" panose="02020500000000000000" pitchFamily="18" charset="-128"/>
              <a:ea typeface="BIZ UDP明朝 Medium" panose="02020500000000000000" pitchFamily="18" charset="-128"/>
            </a:endParaRPr>
          </a:p>
          <a:p>
            <a:r>
              <a:rPr lang="ja-JP" altLang="en-US" sz="2400" dirty="0">
                <a:latin typeface="BIZ UDP明朝 Medium" panose="02020500000000000000" pitchFamily="18" charset="-128"/>
                <a:ea typeface="BIZ UDP明朝 Medium" panose="02020500000000000000" pitchFamily="18" charset="-128"/>
              </a:rPr>
              <a:t>　○居宅介護，重度訪問介護，生活介護，短期入所</a:t>
            </a:r>
            <a:endParaRPr lang="en-US" altLang="ja-JP" sz="2400" dirty="0">
              <a:latin typeface="BIZ UDP明朝 Medium" panose="02020500000000000000" pitchFamily="18" charset="-128"/>
              <a:ea typeface="BIZ UDP明朝 Medium" panose="02020500000000000000" pitchFamily="18" charset="-128"/>
            </a:endParaRPr>
          </a:p>
          <a:p>
            <a:endParaRPr kumimoji="1" lang="en-US" altLang="ja-JP" sz="2400" dirty="0">
              <a:latin typeface="BIZ UDP明朝 Medium" panose="02020500000000000000" pitchFamily="18" charset="-128"/>
              <a:ea typeface="BIZ UDP明朝 Medium" panose="02020500000000000000" pitchFamily="18" charset="-128"/>
            </a:endParaRPr>
          </a:p>
          <a:p>
            <a:r>
              <a:rPr lang="ja-JP" altLang="en-US" sz="2400" dirty="0">
                <a:latin typeface="BIZ UDP明朝 Medium" panose="02020500000000000000" pitchFamily="18" charset="-128"/>
                <a:ea typeface="BIZ UDP明朝 Medium" panose="02020500000000000000" pitchFamily="18" charset="-128"/>
              </a:rPr>
              <a:t>介護保険制度移行後、以下</a:t>
            </a:r>
            <a:r>
              <a:rPr lang="en-US" altLang="ja-JP" sz="2400" dirty="0">
                <a:latin typeface="BIZ UDP明朝 Medium" panose="02020500000000000000" pitchFamily="18" charset="-128"/>
                <a:ea typeface="BIZ UDP明朝 Medium" panose="02020500000000000000" pitchFamily="18" charset="-128"/>
              </a:rPr>
              <a:t>5</a:t>
            </a:r>
            <a:r>
              <a:rPr lang="ja-JP" altLang="en-US" sz="2400" dirty="0">
                <a:latin typeface="BIZ UDP明朝 Medium" panose="02020500000000000000" pitchFamily="18" charset="-128"/>
                <a:ea typeface="BIZ UDP明朝 Medium" panose="02020500000000000000" pitchFamily="18" charset="-128"/>
              </a:rPr>
              <a:t>サービスのいずれかを利用していること。</a:t>
            </a:r>
            <a:endParaRPr lang="en-US" altLang="ja-JP" sz="2400" dirty="0">
              <a:latin typeface="BIZ UDP明朝 Medium" panose="02020500000000000000" pitchFamily="18" charset="-128"/>
              <a:ea typeface="BIZ UDP明朝 Medium" panose="02020500000000000000" pitchFamily="18" charset="-128"/>
            </a:endParaRPr>
          </a:p>
          <a:p>
            <a:r>
              <a:rPr kumimoji="1" lang="ja-JP" altLang="en-US" sz="2400" dirty="0">
                <a:latin typeface="BIZ UDP明朝 Medium" panose="02020500000000000000" pitchFamily="18" charset="-128"/>
                <a:ea typeface="BIZ UDP明朝 Medium" panose="02020500000000000000" pitchFamily="18" charset="-128"/>
              </a:rPr>
              <a:t>　○訪問介護，通所介護，短期入所生活介護，地域密着型通所介護，</a:t>
            </a:r>
            <a:endParaRPr kumimoji="1" lang="en-US" altLang="ja-JP" sz="2400" dirty="0">
              <a:latin typeface="BIZ UDP明朝 Medium" panose="02020500000000000000" pitchFamily="18" charset="-128"/>
              <a:ea typeface="BIZ UDP明朝 Medium" panose="02020500000000000000" pitchFamily="18" charset="-128"/>
            </a:endParaRPr>
          </a:p>
          <a:p>
            <a:pPr marL="0" indent="0">
              <a:buNone/>
            </a:pPr>
            <a:r>
              <a:rPr lang="ja-JP" altLang="en-US" sz="2400" dirty="0">
                <a:latin typeface="BIZ UDP明朝 Medium" panose="02020500000000000000" pitchFamily="18" charset="-128"/>
                <a:ea typeface="BIZ UDP明朝 Medium" panose="02020500000000000000" pitchFamily="18" charset="-128"/>
              </a:rPr>
              <a:t>　　　</a:t>
            </a:r>
            <a:r>
              <a:rPr kumimoji="1" lang="ja-JP" altLang="en-US" sz="2400" dirty="0">
                <a:latin typeface="BIZ UDP明朝 Medium" panose="02020500000000000000" pitchFamily="18" charset="-128"/>
                <a:ea typeface="BIZ UDP明朝 Medium" panose="02020500000000000000" pitchFamily="18" charset="-128"/>
              </a:rPr>
              <a:t>小規模多機能型居宅介護</a:t>
            </a:r>
            <a:endParaRPr kumimoji="1" lang="en-US" altLang="ja-JP" sz="2400" dirty="0">
              <a:latin typeface="BIZ UDP明朝 Medium" panose="02020500000000000000" pitchFamily="18" charset="-128"/>
              <a:ea typeface="BIZ UDP明朝 Medium" panose="02020500000000000000" pitchFamily="18" charset="-128"/>
            </a:endParaRPr>
          </a:p>
          <a:p>
            <a:pPr marL="0" indent="0">
              <a:buNone/>
            </a:pPr>
            <a:r>
              <a:rPr kumimoji="1" lang="ja-JP" altLang="en-US" sz="2400" b="1" dirty="0">
                <a:solidFill>
                  <a:srgbClr val="FF0000"/>
                </a:solidFill>
                <a:latin typeface="BIZ UDP明朝 Medium" panose="02020500000000000000" pitchFamily="18" charset="-128"/>
                <a:ea typeface="BIZ UDP明朝 Medium" panose="02020500000000000000" pitchFamily="18" charset="-128"/>
              </a:rPr>
              <a:t>注意！！</a:t>
            </a:r>
            <a:endParaRPr kumimoji="1" lang="en-US" altLang="ja-JP" sz="2400" b="1" dirty="0">
              <a:solidFill>
                <a:srgbClr val="FF0000"/>
              </a:solidFill>
              <a:latin typeface="BIZ UDP明朝 Medium" panose="02020500000000000000" pitchFamily="18" charset="-128"/>
              <a:ea typeface="BIZ UDP明朝 Medium" panose="02020500000000000000" pitchFamily="18" charset="-128"/>
            </a:endParaRPr>
          </a:p>
          <a:p>
            <a:pPr marL="0" indent="0">
              <a:buNone/>
            </a:pPr>
            <a:r>
              <a:rPr lang="ja-JP" altLang="en-US" sz="2400" b="1" dirty="0">
                <a:solidFill>
                  <a:srgbClr val="FF0000"/>
                </a:solidFill>
                <a:latin typeface="BIZ UDP明朝 Medium" panose="02020500000000000000" pitchFamily="18" charset="-128"/>
                <a:ea typeface="BIZ UDP明朝 Medium" panose="02020500000000000000" pitchFamily="18" charset="-128"/>
              </a:rPr>
              <a:t>　</a:t>
            </a:r>
            <a:r>
              <a:rPr lang="ja-JP" altLang="en-US" sz="2400" u="sng" dirty="0">
                <a:latin typeface="BIZ UDP明朝 Medium" panose="02020500000000000000" pitchFamily="18" charset="-128"/>
                <a:ea typeface="BIZ UDP明朝 Medium" panose="02020500000000000000" pitchFamily="18" charset="-128"/>
              </a:rPr>
              <a:t>申請に係るサービス提供月の翌月の</a:t>
            </a:r>
            <a:r>
              <a:rPr lang="en-US" altLang="ja-JP" sz="2400" u="sng" dirty="0">
                <a:latin typeface="BIZ UDP明朝 Medium" panose="02020500000000000000" pitchFamily="18" charset="-128"/>
                <a:ea typeface="BIZ UDP明朝 Medium" panose="02020500000000000000" pitchFamily="18" charset="-128"/>
              </a:rPr>
              <a:t>1</a:t>
            </a:r>
            <a:r>
              <a:rPr lang="ja-JP" altLang="en-US" sz="2400" u="sng" dirty="0">
                <a:latin typeface="BIZ UDP明朝 Medium" panose="02020500000000000000" pitchFamily="18" charset="-128"/>
                <a:ea typeface="BIZ UDP明朝 Medium" panose="02020500000000000000" pitchFamily="18" charset="-128"/>
              </a:rPr>
              <a:t>日から</a:t>
            </a:r>
            <a:r>
              <a:rPr lang="en-US" altLang="ja-JP" sz="2400" u="sng" dirty="0">
                <a:latin typeface="BIZ UDP明朝 Medium" panose="02020500000000000000" pitchFamily="18" charset="-128"/>
                <a:ea typeface="BIZ UDP明朝 Medium" panose="02020500000000000000" pitchFamily="18" charset="-128"/>
              </a:rPr>
              <a:t>5</a:t>
            </a:r>
            <a:r>
              <a:rPr lang="ja-JP" altLang="en-US" sz="2400" u="sng" dirty="0">
                <a:latin typeface="BIZ UDP明朝 Medium" panose="02020500000000000000" pitchFamily="18" charset="-128"/>
                <a:ea typeface="BIZ UDP明朝 Medium" panose="02020500000000000000" pitchFamily="18" charset="-128"/>
              </a:rPr>
              <a:t>年を過ぎると</a:t>
            </a:r>
            <a:r>
              <a:rPr lang="ja-JP" altLang="en-US" sz="2400" dirty="0">
                <a:latin typeface="BIZ UDP明朝 Medium" panose="02020500000000000000" pitchFamily="18" charset="-128"/>
                <a:ea typeface="BIZ UDP明朝 Medium" panose="02020500000000000000" pitchFamily="18" charset="-128"/>
              </a:rPr>
              <a:t>、時効により給付を受けることができなくなる。</a:t>
            </a:r>
          </a:p>
        </p:txBody>
      </p:sp>
      <p:sp>
        <p:nvSpPr>
          <p:cNvPr id="4" name="日付プレースホルダー 3">
            <a:extLst>
              <a:ext uri="{FF2B5EF4-FFF2-40B4-BE49-F238E27FC236}">
                <a16:creationId xmlns:a16="http://schemas.microsoft.com/office/drawing/2014/main" id="{58D6BAC8-6664-ABC4-5A87-D2B8554C27CD}"/>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CA6A24FE-1575-3B85-D11F-2EBCD4D140EA}"/>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900262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E845DC-DE44-C439-3E0B-EE663CA6D11C}"/>
              </a:ext>
            </a:extLst>
          </p:cNvPr>
          <p:cNvSpPr>
            <a:spLocks noGrp="1"/>
          </p:cNvSpPr>
          <p:nvPr>
            <p:ph type="title"/>
          </p:nvPr>
        </p:nvSpPr>
        <p:spPr/>
        <p:txBody>
          <a:bodyPr/>
          <a:lstStyle/>
          <a:p>
            <a:pPr algn="ctr"/>
            <a:r>
              <a:rPr kumimoji="1" lang="ja-JP" altLang="en-US" dirty="0">
                <a:latin typeface="BIZ UDP明朝 Medium" panose="02020500000000000000" pitchFamily="18" charset="-128"/>
                <a:ea typeface="BIZ UDP明朝 Medium" panose="02020500000000000000" pitchFamily="18" charset="-128"/>
              </a:rPr>
              <a:t>新高額障害福祉サービス等給付費</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～申請条件②について～</a:t>
            </a:r>
          </a:p>
        </p:txBody>
      </p:sp>
      <p:sp>
        <p:nvSpPr>
          <p:cNvPr id="3" name="コンテンツ プレースホルダー 2">
            <a:extLst>
              <a:ext uri="{FF2B5EF4-FFF2-40B4-BE49-F238E27FC236}">
                <a16:creationId xmlns:a16="http://schemas.microsoft.com/office/drawing/2014/main" id="{2D51F5F3-F525-3282-CC5A-1D074415B783}"/>
              </a:ext>
            </a:extLst>
          </p:cNvPr>
          <p:cNvSpPr>
            <a:spLocks noGrp="1"/>
          </p:cNvSpPr>
          <p:nvPr>
            <p:ph idx="1"/>
          </p:nvPr>
        </p:nvSpPr>
        <p:spPr/>
        <p:txBody>
          <a:bodyPr>
            <a:normAutofit/>
          </a:bodyPr>
          <a:lstStyle/>
          <a:p>
            <a:r>
              <a:rPr lang="ja-JP" altLang="en-US" sz="2400" b="0" i="0" dirty="0">
                <a:effectLst/>
                <a:latin typeface="BIZ UDP明朝 Medium" panose="02020500000000000000" pitchFamily="18" charset="-128"/>
                <a:ea typeface="BIZ UDP明朝 Medium" panose="02020500000000000000" pitchFamily="18" charset="-128"/>
              </a:rPr>
              <a:t>申請者とその配偶者の方が、市民税非課税者又は生活保護受給者等であること</a:t>
            </a:r>
            <a:endParaRPr lang="en-US" altLang="ja-JP" sz="2400" b="0" i="0" dirty="0">
              <a:effectLst/>
              <a:latin typeface="BIZ UDP明朝 Medium" panose="02020500000000000000" pitchFamily="18" charset="-128"/>
              <a:ea typeface="BIZ UDP明朝 Medium" panose="02020500000000000000" pitchFamily="18" charset="-128"/>
            </a:endParaRPr>
          </a:p>
          <a:p>
            <a:r>
              <a:rPr lang="ja-JP" altLang="en-US" sz="2400" dirty="0">
                <a:latin typeface="BIZ UDP明朝 Medium" panose="02020500000000000000" pitchFamily="18" charset="-128"/>
                <a:ea typeface="BIZ UDP明朝 Medium" panose="02020500000000000000" pitchFamily="18" charset="-128"/>
              </a:rPr>
              <a:t>　</a:t>
            </a:r>
            <a:r>
              <a:rPr lang="en-US" altLang="ja-JP" sz="2400" dirty="0">
                <a:latin typeface="BIZ UDP明朝 Medium" panose="02020500000000000000" pitchFamily="18" charset="-128"/>
                <a:ea typeface="BIZ UDP明朝 Medium" panose="02020500000000000000" pitchFamily="18" charset="-128"/>
              </a:rPr>
              <a:t>※</a:t>
            </a:r>
            <a:r>
              <a:rPr lang="ja-JP" altLang="en-US" sz="2400" dirty="0">
                <a:latin typeface="BIZ UDP明朝 Medium" panose="02020500000000000000" pitchFamily="18" charset="-128"/>
                <a:ea typeface="BIZ UDP明朝 Medium" panose="02020500000000000000" pitchFamily="18" charset="-128"/>
              </a:rPr>
              <a:t>「当該利用者が</a:t>
            </a:r>
            <a:r>
              <a:rPr lang="en-US" altLang="ja-JP" sz="2400" dirty="0">
                <a:latin typeface="BIZ UDP明朝 Medium" panose="02020500000000000000" pitchFamily="18" charset="-128"/>
                <a:ea typeface="BIZ UDP明朝 Medium" panose="02020500000000000000" pitchFamily="18" charset="-128"/>
              </a:rPr>
              <a:t>65</a:t>
            </a:r>
            <a:r>
              <a:rPr lang="ja-JP" altLang="en-US" sz="2400" dirty="0">
                <a:latin typeface="BIZ UDP明朝 Medium" panose="02020500000000000000" pitchFamily="18" charset="-128"/>
                <a:ea typeface="BIZ UDP明朝 Medium" panose="02020500000000000000" pitchFamily="18" charset="-128"/>
              </a:rPr>
              <a:t>歳に達する日の前日に属する年度（</a:t>
            </a:r>
            <a:r>
              <a:rPr lang="en-US" altLang="ja-JP" sz="2400" dirty="0">
                <a:latin typeface="BIZ UDP明朝 Medium" panose="02020500000000000000" pitchFamily="18" charset="-128"/>
                <a:ea typeface="BIZ UDP明朝 Medium" panose="02020500000000000000" pitchFamily="18" charset="-128"/>
              </a:rPr>
              <a:t>65</a:t>
            </a:r>
            <a:r>
              <a:rPr lang="ja-JP" altLang="en-US" sz="2400" dirty="0">
                <a:latin typeface="BIZ UDP明朝 Medium" panose="02020500000000000000" pitchFamily="18" charset="-128"/>
                <a:ea typeface="BIZ UDP明朝 Medium" panose="02020500000000000000" pitchFamily="18" charset="-128"/>
              </a:rPr>
              <a:t>歳に達する日の前日が</a:t>
            </a:r>
            <a:r>
              <a:rPr lang="en-US" altLang="ja-JP" sz="2400" dirty="0">
                <a:latin typeface="BIZ UDP明朝 Medium" panose="02020500000000000000" pitchFamily="18" charset="-128"/>
                <a:ea typeface="BIZ UDP明朝 Medium" panose="02020500000000000000" pitchFamily="18" charset="-128"/>
              </a:rPr>
              <a:t>4</a:t>
            </a:r>
            <a:r>
              <a:rPr lang="ja-JP" altLang="en-US" sz="2400" dirty="0">
                <a:latin typeface="BIZ UDP明朝 Medium" panose="02020500000000000000" pitchFamily="18" charset="-128"/>
                <a:ea typeface="BIZ UDP明朝 Medium" panose="02020500000000000000" pitchFamily="18" charset="-128"/>
              </a:rPr>
              <a:t>月から</a:t>
            </a:r>
            <a:r>
              <a:rPr lang="en-US" altLang="ja-JP" sz="2400" dirty="0">
                <a:latin typeface="BIZ UDP明朝 Medium" panose="02020500000000000000" pitchFamily="18" charset="-128"/>
                <a:ea typeface="BIZ UDP明朝 Medium" panose="02020500000000000000" pitchFamily="18" charset="-128"/>
              </a:rPr>
              <a:t>6</a:t>
            </a:r>
            <a:r>
              <a:rPr lang="ja-JP" altLang="en-US" sz="2400" dirty="0">
                <a:latin typeface="BIZ UDP明朝 Medium" panose="02020500000000000000" pitchFamily="18" charset="-128"/>
                <a:ea typeface="BIZ UDP明朝 Medium" panose="02020500000000000000" pitchFamily="18" charset="-128"/>
              </a:rPr>
              <a:t>月までの場合にあっては、前年度）において」の例</a:t>
            </a:r>
            <a:endParaRPr lang="en-US" altLang="ja-JP" sz="2400" dirty="0">
              <a:latin typeface="BIZ UDP明朝 Medium" panose="02020500000000000000" pitchFamily="18" charset="-128"/>
              <a:ea typeface="BIZ UDP明朝 Medium" panose="02020500000000000000" pitchFamily="18" charset="-128"/>
            </a:endParaRPr>
          </a:p>
          <a:p>
            <a:r>
              <a:rPr lang="ja-JP" altLang="en-US" sz="2400" b="0" i="0" dirty="0">
                <a:effectLst/>
                <a:latin typeface="BIZ UDP明朝 Medium" panose="02020500000000000000" pitchFamily="18" charset="-128"/>
                <a:ea typeface="BIZ UDP明朝 Medium" panose="02020500000000000000" pitchFamily="18" charset="-128"/>
              </a:rPr>
              <a:t>　例①</a:t>
            </a:r>
            <a:r>
              <a:rPr lang="en-US" altLang="ja-JP" sz="2400" b="0" i="0" dirty="0">
                <a:effectLst/>
                <a:latin typeface="BIZ UDP明朝 Medium" panose="02020500000000000000" pitchFamily="18" charset="-128"/>
                <a:ea typeface="BIZ UDP明朝 Medium" panose="02020500000000000000" pitchFamily="18" charset="-128"/>
              </a:rPr>
              <a:t>65</a:t>
            </a:r>
            <a:r>
              <a:rPr lang="ja-JP" altLang="en-US" sz="2400" b="0" i="0" dirty="0">
                <a:effectLst/>
                <a:latin typeface="BIZ UDP明朝 Medium" panose="02020500000000000000" pitchFamily="18" charset="-128"/>
                <a:ea typeface="BIZ UDP明朝 Medium" panose="02020500000000000000" pitchFamily="18" charset="-128"/>
              </a:rPr>
              <a:t>歳の誕生日が</a:t>
            </a:r>
            <a:r>
              <a:rPr lang="en-US" altLang="ja-JP" sz="2400" b="0" i="0" dirty="0">
                <a:effectLst/>
                <a:latin typeface="BIZ UDP明朝 Medium" panose="02020500000000000000" pitchFamily="18" charset="-128"/>
                <a:ea typeface="BIZ UDP明朝 Medium" panose="02020500000000000000" pitchFamily="18" charset="-128"/>
              </a:rPr>
              <a:t>2026</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b="0" i="0" dirty="0">
                <a:effectLst/>
                <a:latin typeface="BIZ UDP明朝 Medium" panose="02020500000000000000" pitchFamily="18" charset="-128"/>
                <a:ea typeface="BIZ UDP明朝 Medium" panose="02020500000000000000" pitchFamily="18" charset="-128"/>
              </a:rPr>
              <a:t>8</a:t>
            </a:r>
            <a:r>
              <a:rPr lang="ja-JP" altLang="en-US" sz="2400" b="0" i="0" dirty="0">
                <a:effectLst/>
                <a:latin typeface="BIZ UDP明朝 Medium" panose="02020500000000000000" pitchFamily="18" charset="-128"/>
                <a:ea typeface="BIZ UDP明朝 Medium" panose="02020500000000000000" pitchFamily="18" charset="-128"/>
              </a:rPr>
              <a:t>月</a:t>
            </a:r>
            <a:r>
              <a:rPr lang="en-US" altLang="ja-JP" sz="2400" b="0" i="0" dirty="0">
                <a:effectLst/>
                <a:latin typeface="BIZ UDP明朝 Medium" panose="02020500000000000000" pitchFamily="18" charset="-128"/>
                <a:ea typeface="BIZ UDP明朝 Medium" panose="02020500000000000000" pitchFamily="18" charset="-128"/>
              </a:rPr>
              <a:t>18</a:t>
            </a:r>
            <a:r>
              <a:rPr lang="ja-JP" altLang="en-US" sz="2400" b="0" i="0" dirty="0">
                <a:effectLst/>
                <a:latin typeface="BIZ UDP明朝 Medium" panose="02020500000000000000" pitchFamily="18" charset="-128"/>
                <a:ea typeface="BIZ UDP明朝 Medium" panose="02020500000000000000" pitchFamily="18" charset="-128"/>
              </a:rPr>
              <a:t>日の場合</a:t>
            </a:r>
            <a:endParaRPr lang="en-US" altLang="ja-JP" sz="2400" dirty="0">
              <a:latin typeface="BIZ UDP明朝 Medium" panose="02020500000000000000" pitchFamily="18" charset="-128"/>
              <a:ea typeface="BIZ UDP明朝 Medium" panose="02020500000000000000" pitchFamily="18" charset="-128"/>
            </a:endParaRPr>
          </a:p>
          <a:p>
            <a:r>
              <a:rPr lang="ja-JP" altLang="en-US" sz="2400" b="0" i="0" dirty="0">
                <a:effectLst/>
                <a:latin typeface="BIZ UDP明朝 Medium" panose="02020500000000000000" pitchFamily="18" charset="-128"/>
                <a:ea typeface="BIZ UDP明朝 Medium" panose="02020500000000000000" pitchFamily="18" charset="-128"/>
              </a:rPr>
              <a:t>　　　→前日は</a:t>
            </a:r>
            <a:r>
              <a:rPr lang="en-US" altLang="ja-JP" sz="2400" b="0" i="0" dirty="0">
                <a:effectLst/>
                <a:latin typeface="BIZ UDP明朝 Medium" panose="02020500000000000000" pitchFamily="18" charset="-128"/>
                <a:ea typeface="BIZ UDP明朝 Medium" panose="02020500000000000000" pitchFamily="18" charset="-128"/>
              </a:rPr>
              <a:t>2026</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b="0" i="0" dirty="0">
                <a:effectLst/>
                <a:latin typeface="BIZ UDP明朝 Medium" panose="02020500000000000000" pitchFamily="18" charset="-128"/>
                <a:ea typeface="BIZ UDP明朝 Medium" panose="02020500000000000000" pitchFamily="18" charset="-128"/>
              </a:rPr>
              <a:t>8</a:t>
            </a:r>
            <a:r>
              <a:rPr lang="ja-JP" altLang="en-US" sz="2400" b="0" i="0" dirty="0">
                <a:effectLst/>
                <a:latin typeface="BIZ UDP明朝 Medium" panose="02020500000000000000" pitchFamily="18" charset="-128"/>
                <a:ea typeface="BIZ UDP明朝 Medium" panose="02020500000000000000" pitchFamily="18" charset="-128"/>
              </a:rPr>
              <a:t>月</a:t>
            </a:r>
            <a:r>
              <a:rPr lang="en-US" altLang="ja-JP" sz="2400" b="0" i="0" dirty="0">
                <a:effectLst/>
                <a:latin typeface="BIZ UDP明朝 Medium" panose="02020500000000000000" pitchFamily="18" charset="-128"/>
                <a:ea typeface="BIZ UDP明朝 Medium" panose="02020500000000000000" pitchFamily="18" charset="-128"/>
              </a:rPr>
              <a:t>17</a:t>
            </a:r>
            <a:r>
              <a:rPr lang="ja-JP" altLang="en-US" sz="2400" b="0" i="0" dirty="0">
                <a:effectLst/>
                <a:latin typeface="BIZ UDP明朝 Medium" panose="02020500000000000000" pitchFamily="18" charset="-128"/>
                <a:ea typeface="BIZ UDP明朝 Medium" panose="02020500000000000000" pitchFamily="18" charset="-128"/>
              </a:rPr>
              <a:t>日なので、</a:t>
            </a:r>
            <a:r>
              <a:rPr lang="en-US" altLang="ja-JP" sz="2400" b="0" i="0" dirty="0">
                <a:effectLst/>
                <a:latin typeface="BIZ UDP明朝 Medium" panose="02020500000000000000" pitchFamily="18" charset="-128"/>
                <a:ea typeface="BIZ UDP明朝 Medium" panose="02020500000000000000" pitchFamily="18" charset="-128"/>
              </a:rPr>
              <a:t>2026</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b="0" i="0" dirty="0">
                <a:effectLst/>
                <a:latin typeface="BIZ UDP明朝 Medium" panose="02020500000000000000" pitchFamily="18" charset="-128"/>
                <a:ea typeface="BIZ UDP明朝 Medium" panose="02020500000000000000" pitchFamily="18" charset="-128"/>
              </a:rPr>
              <a:t>4</a:t>
            </a:r>
            <a:r>
              <a:rPr lang="ja-JP" altLang="en-US" sz="2400" b="0" i="0" dirty="0">
                <a:effectLst/>
                <a:latin typeface="BIZ UDP明朝 Medium" panose="02020500000000000000" pitchFamily="18" charset="-128"/>
                <a:ea typeface="BIZ UDP明朝 Medium" panose="02020500000000000000" pitchFamily="18" charset="-128"/>
              </a:rPr>
              <a:t>月</a:t>
            </a:r>
            <a:r>
              <a:rPr lang="en-US" altLang="ja-JP" sz="2400" b="0" i="0" dirty="0">
                <a:effectLst/>
                <a:latin typeface="BIZ UDP明朝 Medium" panose="02020500000000000000" pitchFamily="18" charset="-128"/>
                <a:ea typeface="BIZ UDP明朝 Medium" panose="02020500000000000000" pitchFamily="18" charset="-128"/>
              </a:rPr>
              <a:t>1</a:t>
            </a:r>
            <a:r>
              <a:rPr lang="ja-JP" altLang="en-US" sz="2400" b="0" i="0" dirty="0">
                <a:effectLst/>
                <a:latin typeface="BIZ UDP明朝 Medium" panose="02020500000000000000" pitchFamily="18" charset="-128"/>
                <a:ea typeface="BIZ UDP明朝 Medium" panose="02020500000000000000" pitchFamily="18" charset="-128"/>
              </a:rPr>
              <a:t>日～</a:t>
            </a:r>
            <a:r>
              <a:rPr lang="en-US" altLang="ja-JP" sz="2400" b="0" i="0" dirty="0">
                <a:effectLst/>
                <a:latin typeface="BIZ UDP明朝 Medium" panose="02020500000000000000" pitchFamily="18" charset="-128"/>
                <a:ea typeface="BIZ UDP明朝 Medium" panose="02020500000000000000" pitchFamily="18" charset="-128"/>
              </a:rPr>
              <a:t>2027</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b="0" i="0" dirty="0">
                <a:effectLst/>
                <a:latin typeface="BIZ UDP明朝 Medium" panose="02020500000000000000" pitchFamily="18" charset="-128"/>
                <a:ea typeface="BIZ UDP明朝 Medium" panose="02020500000000000000" pitchFamily="18" charset="-128"/>
              </a:rPr>
              <a:t>3</a:t>
            </a:r>
            <a:r>
              <a:rPr lang="ja-JP" altLang="en-US" sz="2400" b="0" i="0" dirty="0">
                <a:effectLst/>
                <a:latin typeface="BIZ UDP明朝 Medium" panose="02020500000000000000" pitchFamily="18" charset="-128"/>
                <a:ea typeface="BIZ UDP明朝 Medium" panose="02020500000000000000" pitchFamily="18" charset="-128"/>
              </a:rPr>
              <a:t>月</a:t>
            </a:r>
            <a:r>
              <a:rPr lang="en-US" altLang="ja-JP" sz="2400" b="0" i="0" dirty="0">
                <a:effectLst/>
                <a:latin typeface="BIZ UDP明朝 Medium" panose="02020500000000000000" pitchFamily="18" charset="-128"/>
                <a:ea typeface="BIZ UDP明朝 Medium" panose="02020500000000000000" pitchFamily="18" charset="-128"/>
              </a:rPr>
              <a:t>31</a:t>
            </a:r>
            <a:r>
              <a:rPr lang="ja-JP" altLang="en-US" sz="2400" b="0" i="0" dirty="0">
                <a:effectLst/>
                <a:latin typeface="BIZ UDP明朝 Medium" panose="02020500000000000000" pitchFamily="18" charset="-128"/>
                <a:ea typeface="BIZ UDP明朝 Medium" panose="02020500000000000000" pitchFamily="18" charset="-128"/>
              </a:rPr>
              <a:t>日</a:t>
            </a:r>
            <a:endParaRPr lang="en-US" altLang="ja-JP" sz="2400" b="0" i="0" dirty="0">
              <a:effectLst/>
              <a:latin typeface="BIZ UDP明朝 Medium" panose="02020500000000000000" pitchFamily="18" charset="-128"/>
              <a:ea typeface="BIZ UDP明朝 Medium" panose="02020500000000000000" pitchFamily="18" charset="-128"/>
            </a:endParaRPr>
          </a:p>
          <a:p>
            <a:r>
              <a:rPr lang="ja-JP" altLang="en-US" sz="2400" dirty="0">
                <a:latin typeface="BIZ UDP明朝 Medium" panose="02020500000000000000" pitchFamily="18" charset="-128"/>
                <a:ea typeface="BIZ UDP明朝 Medium" panose="02020500000000000000" pitchFamily="18" charset="-128"/>
              </a:rPr>
              <a:t>　例②</a:t>
            </a:r>
            <a:r>
              <a:rPr lang="en-US" altLang="ja-JP" sz="2400" dirty="0">
                <a:latin typeface="BIZ UDP明朝 Medium" panose="02020500000000000000" pitchFamily="18" charset="-128"/>
                <a:ea typeface="BIZ UDP明朝 Medium" panose="02020500000000000000" pitchFamily="18" charset="-128"/>
              </a:rPr>
              <a:t>65</a:t>
            </a:r>
            <a:r>
              <a:rPr lang="ja-JP" altLang="en-US" sz="2400" dirty="0">
                <a:latin typeface="BIZ UDP明朝 Medium" panose="02020500000000000000" pitchFamily="18" charset="-128"/>
                <a:ea typeface="BIZ UDP明朝 Medium" panose="02020500000000000000" pitchFamily="18" charset="-128"/>
              </a:rPr>
              <a:t>歳の誕生日が</a:t>
            </a:r>
            <a:r>
              <a:rPr lang="en-US" altLang="ja-JP" sz="2400" dirty="0">
                <a:latin typeface="BIZ UDP明朝 Medium" panose="02020500000000000000" pitchFamily="18" charset="-128"/>
                <a:ea typeface="BIZ UDP明朝 Medium" panose="02020500000000000000" pitchFamily="18" charset="-128"/>
              </a:rPr>
              <a:t>2026</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4</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26</a:t>
            </a:r>
            <a:r>
              <a:rPr lang="ja-JP" altLang="en-US" sz="2400" dirty="0">
                <a:latin typeface="BIZ UDP明朝 Medium" panose="02020500000000000000" pitchFamily="18" charset="-128"/>
                <a:ea typeface="BIZ UDP明朝 Medium" panose="02020500000000000000" pitchFamily="18" charset="-128"/>
              </a:rPr>
              <a:t>日の場合</a:t>
            </a:r>
            <a:endParaRPr lang="en-US" altLang="ja-JP" sz="2400" dirty="0">
              <a:latin typeface="BIZ UDP明朝 Medium" panose="02020500000000000000" pitchFamily="18" charset="-128"/>
              <a:ea typeface="BIZ UDP明朝 Medium" panose="02020500000000000000" pitchFamily="18" charset="-128"/>
            </a:endParaRPr>
          </a:p>
          <a:p>
            <a:r>
              <a:rPr lang="ja-JP" altLang="en-US" sz="2400" b="0" i="0" dirty="0">
                <a:effectLst/>
                <a:latin typeface="BIZ UDP明朝 Medium" panose="02020500000000000000" pitchFamily="18" charset="-128"/>
                <a:ea typeface="BIZ UDP明朝 Medium" panose="02020500000000000000" pitchFamily="18" charset="-128"/>
              </a:rPr>
              <a:t>　　　→前日は</a:t>
            </a:r>
            <a:r>
              <a:rPr lang="en-US" altLang="ja-JP" sz="2400" b="0" i="0" dirty="0">
                <a:effectLst/>
                <a:latin typeface="BIZ UDP明朝 Medium" panose="02020500000000000000" pitchFamily="18" charset="-128"/>
                <a:ea typeface="BIZ UDP明朝 Medium" panose="02020500000000000000" pitchFamily="18" charset="-128"/>
              </a:rPr>
              <a:t>2026</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4</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25</a:t>
            </a:r>
            <a:r>
              <a:rPr lang="ja-JP" altLang="en-US" sz="2400" dirty="0">
                <a:latin typeface="BIZ UDP明朝 Medium" panose="02020500000000000000" pitchFamily="18" charset="-128"/>
                <a:ea typeface="BIZ UDP明朝 Medium" panose="02020500000000000000" pitchFamily="18" charset="-128"/>
              </a:rPr>
              <a:t>日なので、</a:t>
            </a:r>
            <a:r>
              <a:rPr lang="en-US" altLang="ja-JP" sz="2400" dirty="0">
                <a:latin typeface="BIZ UDP明朝 Medium" panose="02020500000000000000" pitchFamily="18" charset="-128"/>
                <a:ea typeface="BIZ UDP明朝 Medium" panose="02020500000000000000" pitchFamily="18" charset="-128"/>
              </a:rPr>
              <a:t>2025</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4</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1</a:t>
            </a:r>
            <a:r>
              <a:rPr lang="ja-JP" altLang="en-US" sz="2400" dirty="0">
                <a:latin typeface="BIZ UDP明朝 Medium" panose="02020500000000000000" pitchFamily="18" charset="-128"/>
                <a:ea typeface="BIZ UDP明朝 Medium" panose="02020500000000000000" pitchFamily="18" charset="-128"/>
              </a:rPr>
              <a:t>日～</a:t>
            </a:r>
            <a:r>
              <a:rPr lang="en-US" altLang="ja-JP" sz="2400" dirty="0">
                <a:latin typeface="BIZ UDP明朝 Medium" panose="02020500000000000000" pitchFamily="18" charset="-128"/>
                <a:ea typeface="BIZ UDP明朝 Medium" panose="02020500000000000000" pitchFamily="18" charset="-128"/>
              </a:rPr>
              <a:t>2026</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3</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31</a:t>
            </a:r>
            <a:r>
              <a:rPr lang="ja-JP" altLang="en-US" sz="2400" dirty="0">
                <a:latin typeface="BIZ UDP明朝 Medium" panose="02020500000000000000" pitchFamily="18" charset="-128"/>
                <a:ea typeface="BIZ UDP明朝 Medium" panose="02020500000000000000" pitchFamily="18" charset="-128"/>
              </a:rPr>
              <a:t>日</a:t>
            </a:r>
            <a:endParaRPr lang="en-US" altLang="ja-JP" sz="2400" dirty="0">
              <a:latin typeface="BIZ UDP明朝 Medium" panose="02020500000000000000" pitchFamily="18" charset="-128"/>
              <a:ea typeface="BIZ UDP明朝 Medium" panose="02020500000000000000" pitchFamily="18" charset="-128"/>
            </a:endParaRPr>
          </a:p>
          <a:p>
            <a:r>
              <a:rPr lang="ja-JP" altLang="en-US" sz="2400" b="0" i="0" dirty="0">
                <a:effectLst/>
                <a:latin typeface="BIZ UDP明朝 Medium" panose="02020500000000000000" pitchFamily="18" charset="-128"/>
                <a:ea typeface="BIZ UDP明朝 Medium" panose="02020500000000000000" pitchFamily="18" charset="-128"/>
              </a:rPr>
              <a:t>　例③</a:t>
            </a:r>
            <a:r>
              <a:rPr lang="en-US" altLang="ja-JP" sz="2400" b="0" i="0" dirty="0">
                <a:effectLst/>
                <a:latin typeface="BIZ UDP明朝 Medium" panose="02020500000000000000" pitchFamily="18" charset="-128"/>
                <a:ea typeface="BIZ UDP明朝 Medium" panose="02020500000000000000" pitchFamily="18" charset="-128"/>
              </a:rPr>
              <a:t>65</a:t>
            </a:r>
            <a:r>
              <a:rPr lang="ja-JP" altLang="en-US" sz="2400" b="0" i="0" dirty="0">
                <a:effectLst/>
                <a:latin typeface="BIZ UDP明朝 Medium" panose="02020500000000000000" pitchFamily="18" charset="-128"/>
                <a:ea typeface="BIZ UDP明朝 Medium" panose="02020500000000000000" pitchFamily="18" charset="-128"/>
              </a:rPr>
              <a:t>歳の誕生日が</a:t>
            </a:r>
            <a:r>
              <a:rPr lang="en-US" altLang="ja-JP" sz="2400" b="0" i="0" dirty="0">
                <a:effectLst/>
                <a:latin typeface="BIZ UDP明朝 Medium" panose="02020500000000000000" pitchFamily="18" charset="-128"/>
                <a:ea typeface="BIZ UDP明朝 Medium" panose="02020500000000000000" pitchFamily="18" charset="-128"/>
              </a:rPr>
              <a:t>2026</a:t>
            </a:r>
            <a:r>
              <a:rPr lang="ja-JP" altLang="en-US" sz="2400" b="0" i="0" dirty="0">
                <a:effectLst/>
                <a:latin typeface="BIZ UDP明朝 Medium" panose="02020500000000000000" pitchFamily="18" charset="-128"/>
                <a:ea typeface="BIZ UDP明朝 Medium" panose="02020500000000000000" pitchFamily="18" charset="-128"/>
              </a:rPr>
              <a:t>年</a:t>
            </a:r>
            <a:r>
              <a:rPr lang="en-US" altLang="ja-JP" sz="2400" b="0" i="0" dirty="0">
                <a:effectLst/>
                <a:latin typeface="BIZ UDP明朝 Medium" panose="02020500000000000000" pitchFamily="18" charset="-128"/>
                <a:ea typeface="BIZ UDP明朝 Medium" panose="02020500000000000000" pitchFamily="18" charset="-128"/>
              </a:rPr>
              <a:t>7</a:t>
            </a:r>
            <a:r>
              <a:rPr lang="ja-JP" altLang="en-US" sz="2400" b="0" i="0" dirty="0">
                <a:effectLst/>
                <a:latin typeface="BIZ UDP明朝 Medium" panose="02020500000000000000" pitchFamily="18" charset="-128"/>
                <a:ea typeface="BIZ UDP明朝 Medium" panose="02020500000000000000" pitchFamily="18" charset="-128"/>
              </a:rPr>
              <a:t>月</a:t>
            </a:r>
            <a:r>
              <a:rPr lang="en-US" altLang="ja-JP" sz="2400" b="0" i="0" dirty="0">
                <a:effectLst/>
                <a:latin typeface="BIZ UDP明朝 Medium" panose="02020500000000000000" pitchFamily="18" charset="-128"/>
                <a:ea typeface="BIZ UDP明朝 Medium" panose="02020500000000000000" pitchFamily="18" charset="-128"/>
              </a:rPr>
              <a:t>1</a:t>
            </a:r>
            <a:r>
              <a:rPr lang="ja-JP" altLang="en-US" sz="2400" b="0" i="0" dirty="0">
                <a:effectLst/>
                <a:latin typeface="BIZ UDP明朝 Medium" panose="02020500000000000000" pitchFamily="18" charset="-128"/>
                <a:ea typeface="BIZ UDP明朝 Medium" panose="02020500000000000000" pitchFamily="18" charset="-128"/>
              </a:rPr>
              <a:t>日の場合</a:t>
            </a:r>
            <a:endParaRPr lang="en-US" altLang="ja-JP" sz="2400" b="0" i="0" dirty="0">
              <a:effectLst/>
              <a:latin typeface="BIZ UDP明朝 Medium" panose="02020500000000000000" pitchFamily="18" charset="-128"/>
              <a:ea typeface="BIZ UDP明朝 Medium" panose="02020500000000000000" pitchFamily="18" charset="-128"/>
            </a:endParaRPr>
          </a:p>
          <a:p>
            <a:r>
              <a:rPr lang="ja-JP" altLang="en-US" sz="2400" dirty="0">
                <a:latin typeface="BIZ UDP明朝 Medium" panose="02020500000000000000" pitchFamily="18" charset="-128"/>
                <a:ea typeface="BIZ UDP明朝 Medium" panose="02020500000000000000" pitchFamily="18" charset="-128"/>
              </a:rPr>
              <a:t>　　　→前日は</a:t>
            </a:r>
            <a:r>
              <a:rPr lang="en-US" altLang="ja-JP" sz="2400" dirty="0">
                <a:latin typeface="BIZ UDP明朝 Medium" panose="02020500000000000000" pitchFamily="18" charset="-128"/>
                <a:ea typeface="BIZ UDP明朝 Medium" panose="02020500000000000000" pitchFamily="18" charset="-128"/>
              </a:rPr>
              <a:t>2026</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6</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30</a:t>
            </a:r>
            <a:r>
              <a:rPr lang="ja-JP" altLang="en-US" sz="2400" dirty="0">
                <a:latin typeface="BIZ UDP明朝 Medium" panose="02020500000000000000" pitchFamily="18" charset="-128"/>
                <a:ea typeface="BIZ UDP明朝 Medium" panose="02020500000000000000" pitchFamily="18" charset="-128"/>
              </a:rPr>
              <a:t>日なので、</a:t>
            </a:r>
            <a:r>
              <a:rPr lang="en-US" altLang="ja-JP" sz="2400" dirty="0">
                <a:latin typeface="BIZ UDP明朝 Medium" panose="02020500000000000000" pitchFamily="18" charset="-128"/>
                <a:ea typeface="BIZ UDP明朝 Medium" panose="02020500000000000000" pitchFamily="18" charset="-128"/>
              </a:rPr>
              <a:t>2025</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4</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1</a:t>
            </a:r>
            <a:r>
              <a:rPr lang="ja-JP" altLang="en-US" sz="2400" dirty="0">
                <a:latin typeface="BIZ UDP明朝 Medium" panose="02020500000000000000" pitchFamily="18" charset="-128"/>
                <a:ea typeface="BIZ UDP明朝 Medium" panose="02020500000000000000" pitchFamily="18" charset="-128"/>
              </a:rPr>
              <a:t>日～</a:t>
            </a:r>
            <a:r>
              <a:rPr lang="en-US" altLang="ja-JP" sz="2400" dirty="0">
                <a:latin typeface="BIZ UDP明朝 Medium" panose="02020500000000000000" pitchFamily="18" charset="-128"/>
                <a:ea typeface="BIZ UDP明朝 Medium" panose="02020500000000000000" pitchFamily="18" charset="-128"/>
              </a:rPr>
              <a:t>2026</a:t>
            </a:r>
            <a:r>
              <a:rPr lang="ja-JP" altLang="en-US" sz="2400" dirty="0">
                <a:latin typeface="BIZ UDP明朝 Medium" panose="02020500000000000000" pitchFamily="18" charset="-128"/>
                <a:ea typeface="BIZ UDP明朝 Medium" panose="02020500000000000000" pitchFamily="18" charset="-128"/>
              </a:rPr>
              <a:t>年</a:t>
            </a:r>
            <a:r>
              <a:rPr lang="en-US" altLang="ja-JP" sz="2400" dirty="0">
                <a:latin typeface="BIZ UDP明朝 Medium" panose="02020500000000000000" pitchFamily="18" charset="-128"/>
                <a:ea typeface="BIZ UDP明朝 Medium" panose="02020500000000000000" pitchFamily="18" charset="-128"/>
              </a:rPr>
              <a:t>3</a:t>
            </a:r>
            <a:r>
              <a:rPr lang="ja-JP" altLang="en-US" sz="2400" dirty="0">
                <a:latin typeface="BIZ UDP明朝 Medium" panose="02020500000000000000" pitchFamily="18" charset="-128"/>
                <a:ea typeface="BIZ UDP明朝 Medium" panose="02020500000000000000" pitchFamily="18" charset="-128"/>
              </a:rPr>
              <a:t>月</a:t>
            </a:r>
            <a:r>
              <a:rPr lang="en-US" altLang="ja-JP" sz="2400" dirty="0">
                <a:latin typeface="BIZ UDP明朝 Medium" panose="02020500000000000000" pitchFamily="18" charset="-128"/>
                <a:ea typeface="BIZ UDP明朝 Medium" panose="02020500000000000000" pitchFamily="18" charset="-128"/>
              </a:rPr>
              <a:t>31</a:t>
            </a:r>
            <a:r>
              <a:rPr lang="ja-JP" altLang="en-US" sz="2400" dirty="0">
                <a:latin typeface="BIZ UDP明朝 Medium" panose="02020500000000000000" pitchFamily="18" charset="-128"/>
                <a:ea typeface="BIZ UDP明朝 Medium" panose="02020500000000000000" pitchFamily="18" charset="-128"/>
              </a:rPr>
              <a:t>日</a:t>
            </a:r>
            <a:endParaRPr lang="en-US" altLang="ja-JP" sz="2400" b="0" i="0" dirty="0">
              <a:effectLst/>
              <a:latin typeface="BIZ UDP明朝 Medium" panose="02020500000000000000" pitchFamily="18" charset="-128"/>
              <a:ea typeface="BIZ UDP明朝 Medium" panose="02020500000000000000" pitchFamily="18" charset="-128"/>
            </a:endParaRPr>
          </a:p>
          <a:p>
            <a:endParaRPr lang="en-US" altLang="ja-JP" sz="2400" dirty="0">
              <a:latin typeface="BIZ UDP明朝 Medium" panose="02020500000000000000" pitchFamily="18" charset="-128"/>
              <a:ea typeface="BIZ UDP明朝 Medium" panose="02020500000000000000" pitchFamily="18" charset="-128"/>
            </a:endParaRPr>
          </a:p>
          <a:p>
            <a:pPr marL="0" indent="0">
              <a:buNone/>
            </a:pPr>
            <a:endParaRPr lang="en-US" altLang="ja-JP" sz="2400" b="0" i="0" dirty="0">
              <a:effectLst/>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EA120BBD-FD40-9BD9-5284-E8178BC1DEA3}"/>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A5D099C4-19A8-EBB0-9C7D-1615D9222184}"/>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2129104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EE5AF9-61BA-E622-9790-D960184A9E11}"/>
              </a:ext>
            </a:extLst>
          </p:cNvPr>
          <p:cNvSpPr>
            <a:spLocks noGrp="1"/>
          </p:cNvSpPr>
          <p:nvPr>
            <p:ph type="title"/>
          </p:nvPr>
        </p:nvSpPr>
        <p:spPr/>
        <p:txBody>
          <a:bodyPr>
            <a:normAutofit/>
          </a:bodyPr>
          <a:lstStyle/>
          <a:p>
            <a:pPr algn="ctr"/>
            <a:r>
              <a:rPr kumimoji="1" lang="ja-JP" altLang="en-US" dirty="0">
                <a:latin typeface="BIZ UDP明朝 Medium" panose="02020500000000000000" pitchFamily="18" charset="-128"/>
                <a:ea typeface="BIZ UDP明朝 Medium" panose="02020500000000000000" pitchFamily="18" charset="-128"/>
              </a:rPr>
              <a:t>新高額障害福祉サービス等給付費</a:t>
            </a:r>
            <a:br>
              <a:rPr kumimoji="1" lang="en-US" altLang="ja-JP" dirty="0">
                <a:latin typeface="BIZ UDP明朝 Medium" panose="02020500000000000000" pitchFamily="18" charset="-128"/>
                <a:ea typeface="BIZ UDP明朝 Medium" panose="02020500000000000000" pitchFamily="18" charset="-128"/>
              </a:rPr>
            </a:br>
            <a:r>
              <a:rPr kumimoji="1" lang="ja-JP" altLang="en-US" dirty="0">
                <a:latin typeface="BIZ UDP明朝 Medium" panose="02020500000000000000" pitchFamily="18" charset="-128"/>
                <a:ea typeface="BIZ UDP明朝 Medium" panose="02020500000000000000" pitchFamily="18" charset="-128"/>
              </a:rPr>
              <a:t>～申請条件③，④について～</a:t>
            </a:r>
          </a:p>
        </p:txBody>
      </p:sp>
      <p:sp>
        <p:nvSpPr>
          <p:cNvPr id="3" name="コンテンツ プレースホルダー 2">
            <a:extLst>
              <a:ext uri="{FF2B5EF4-FFF2-40B4-BE49-F238E27FC236}">
                <a16:creationId xmlns:a16="http://schemas.microsoft.com/office/drawing/2014/main" id="{E1B8D9CF-91F9-91EF-CAF9-60FC41122977}"/>
              </a:ext>
            </a:extLst>
          </p:cNvPr>
          <p:cNvSpPr>
            <a:spLocks noGrp="1"/>
          </p:cNvSpPr>
          <p:nvPr>
            <p:ph idx="1"/>
          </p:nvPr>
        </p:nvSpPr>
        <p:spPr/>
        <p:txBody>
          <a:bodyPr>
            <a:normAutofit fontScale="92500" lnSpcReduction="10000"/>
          </a:bodyPr>
          <a:lstStyle/>
          <a:p>
            <a:r>
              <a:rPr kumimoji="1" lang="ja-JP" altLang="en-US" dirty="0">
                <a:latin typeface="BIZ UDP明朝 Medium" panose="02020500000000000000" pitchFamily="18" charset="-128"/>
                <a:ea typeface="BIZ UDP明朝 Medium" panose="02020500000000000000" pitchFamily="18" charset="-128"/>
              </a:rPr>
              <a:t>障害支援区分が区分</a:t>
            </a:r>
            <a:r>
              <a:rPr kumimoji="1" lang="en-US" altLang="ja-JP" dirty="0">
                <a:latin typeface="BIZ UDP明朝 Medium" panose="02020500000000000000" pitchFamily="18" charset="-128"/>
                <a:ea typeface="BIZ UDP明朝 Medium" panose="02020500000000000000" pitchFamily="18" charset="-128"/>
              </a:rPr>
              <a:t>2</a:t>
            </a:r>
            <a:r>
              <a:rPr kumimoji="1" lang="ja-JP" altLang="en-US" dirty="0">
                <a:latin typeface="BIZ UDP明朝 Medium" panose="02020500000000000000" pitchFamily="18" charset="-128"/>
                <a:ea typeface="BIZ UDP明朝 Medium" panose="02020500000000000000" pitchFamily="18" charset="-128"/>
              </a:rPr>
              <a:t>以上であったこと</a:t>
            </a:r>
            <a:endParaRPr kumimoji="1"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「障害福祉サービス受給者証」を確認すれば解る。</a:t>
            </a:r>
            <a:endParaRPr kumimoji="1" lang="en-US" altLang="ja-JP" dirty="0">
              <a:latin typeface="BIZ UDP明朝 Medium" panose="02020500000000000000" pitchFamily="18" charset="-128"/>
              <a:ea typeface="BIZ UDP明朝 Medium" panose="02020500000000000000" pitchFamily="18" charset="-128"/>
            </a:endParaRPr>
          </a:p>
          <a:p>
            <a:pPr marL="0" indent="0">
              <a:buNone/>
            </a:pP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・介護が必要になった理由が特定疾病ではないこと。</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a:t>
            </a:r>
            <a:r>
              <a:rPr lang="ja-JP" altLang="en-US" u="sng" dirty="0">
                <a:latin typeface="BIZ UDP明朝 Medium" panose="02020500000000000000" pitchFamily="18" charset="-128"/>
                <a:ea typeface="BIZ UDP明朝 Medium" panose="02020500000000000000" pitchFamily="18" charset="-128"/>
              </a:rPr>
              <a:t>特定疾病による利用で</a:t>
            </a:r>
            <a:r>
              <a:rPr lang="en-US" altLang="ja-JP" u="sng" dirty="0">
                <a:latin typeface="BIZ UDP明朝 Medium" panose="02020500000000000000" pitchFamily="18" charset="-128"/>
                <a:ea typeface="BIZ UDP明朝 Medium" panose="02020500000000000000" pitchFamily="18" charset="-128"/>
              </a:rPr>
              <a:t>65</a:t>
            </a:r>
            <a:r>
              <a:rPr lang="ja-JP" altLang="en-US" u="sng" dirty="0">
                <a:latin typeface="BIZ UDP明朝 Medium" panose="02020500000000000000" pitchFamily="18" charset="-128"/>
                <a:ea typeface="BIZ UDP明朝 Medium" panose="02020500000000000000" pitchFamily="18" charset="-128"/>
              </a:rPr>
              <a:t>歳より前に利用し、負担増</a:t>
            </a:r>
            <a:r>
              <a:rPr lang="en-US" altLang="ja-JP" u="sng" dirty="0">
                <a:latin typeface="BIZ UDP明朝 Medium" panose="02020500000000000000" pitchFamily="18" charset="-128"/>
                <a:ea typeface="BIZ UDP明朝 Medium" panose="02020500000000000000" pitchFamily="18" charset="-128"/>
              </a:rPr>
              <a:t>…</a:t>
            </a:r>
            <a:r>
              <a:rPr lang="ja-JP" altLang="en-US" u="sng" dirty="0">
                <a:latin typeface="BIZ UDP明朝 Medium" panose="02020500000000000000" pitchFamily="18" charset="-128"/>
                <a:ea typeface="BIZ UDP明朝 Medium" panose="02020500000000000000" pitchFamily="18" charset="-128"/>
              </a:rPr>
              <a:t>対象外</a:t>
            </a:r>
            <a:r>
              <a:rPr lang="ja-JP" altLang="en-US" dirty="0">
                <a:latin typeface="BIZ UDP明朝 Medium" panose="02020500000000000000" pitchFamily="18" charset="-128"/>
                <a:ea typeface="BIZ UDP明朝 Medium" panose="02020500000000000000" pitchFamily="18" charset="-128"/>
              </a:rPr>
              <a:t>）</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a:t>
            </a:r>
            <a:r>
              <a:rPr lang="en-US" altLang="ja-JP" dirty="0">
                <a:latin typeface="BIZ UDP明朝 Medium" panose="02020500000000000000" pitchFamily="18" charset="-128"/>
                <a:ea typeface="BIZ UDP明朝 Medium" panose="02020500000000000000" pitchFamily="18" charset="-128"/>
              </a:rPr>
              <a:t>※</a:t>
            </a:r>
            <a:r>
              <a:rPr lang="ja-JP" altLang="en-US" dirty="0">
                <a:latin typeface="BIZ UDP明朝 Medium" panose="02020500000000000000" pitchFamily="18" charset="-128"/>
                <a:ea typeface="BIZ UDP明朝 Medium" panose="02020500000000000000" pitchFamily="18" charset="-128"/>
              </a:rPr>
              <a:t>介護保険サービスは原則</a:t>
            </a:r>
            <a:r>
              <a:rPr lang="en-US" altLang="ja-JP" dirty="0">
                <a:latin typeface="BIZ UDP明朝 Medium" panose="02020500000000000000" pitchFamily="18" charset="-128"/>
                <a:ea typeface="BIZ UDP明朝 Medium" panose="02020500000000000000" pitchFamily="18" charset="-128"/>
              </a:rPr>
              <a:t>65</a:t>
            </a:r>
            <a:r>
              <a:rPr lang="ja-JP" altLang="en-US" dirty="0">
                <a:latin typeface="BIZ UDP明朝 Medium" panose="02020500000000000000" pitchFamily="18" charset="-128"/>
                <a:ea typeface="BIZ UDP明朝 Medium" panose="02020500000000000000" pitchFamily="18" charset="-128"/>
              </a:rPr>
              <a:t>歳から利用することが可能だが、介護が必要になった理由が「特定疾病」（</a:t>
            </a:r>
            <a:r>
              <a:rPr lang="en-US" altLang="ja-JP" dirty="0">
                <a:latin typeface="BIZ UDP明朝 Medium" panose="02020500000000000000" pitchFamily="18" charset="-128"/>
                <a:ea typeface="BIZ UDP明朝 Medium" panose="02020500000000000000" pitchFamily="18" charset="-128"/>
              </a:rPr>
              <a:t>16</a:t>
            </a:r>
            <a:r>
              <a:rPr lang="ja-JP" altLang="en-US" dirty="0">
                <a:latin typeface="BIZ UDP明朝 Medium" panose="02020500000000000000" pitchFamily="18" charset="-128"/>
                <a:ea typeface="BIZ UDP明朝 Medium" panose="02020500000000000000" pitchFamily="18" charset="-128"/>
              </a:rPr>
              <a:t>種類）による場合は、</a:t>
            </a:r>
            <a:r>
              <a:rPr lang="en-US" altLang="ja-JP" dirty="0">
                <a:latin typeface="BIZ UDP明朝 Medium" panose="02020500000000000000" pitchFamily="18" charset="-128"/>
                <a:ea typeface="BIZ UDP明朝 Medium" panose="02020500000000000000" pitchFamily="18" charset="-128"/>
              </a:rPr>
              <a:t>40</a:t>
            </a:r>
            <a:r>
              <a:rPr lang="ja-JP" altLang="en-US" dirty="0">
                <a:latin typeface="BIZ UDP明朝 Medium" panose="02020500000000000000" pitchFamily="18" charset="-128"/>
                <a:ea typeface="BIZ UDP明朝 Medium" panose="02020500000000000000" pitchFamily="18" charset="-128"/>
              </a:rPr>
              <a:t>歳以上から利用することが出来る。　</a:t>
            </a:r>
            <a:endParaRPr lang="en-US" altLang="ja-JP" dirty="0">
              <a:latin typeface="BIZ UDP明朝 Medium" panose="02020500000000000000" pitchFamily="18" charset="-128"/>
              <a:ea typeface="BIZ UDP明朝 Medium" panose="02020500000000000000" pitchFamily="18" charset="-128"/>
            </a:endParaRPr>
          </a:p>
          <a:p>
            <a:pPr marL="0" indent="0">
              <a:buNone/>
            </a:pPr>
            <a:r>
              <a:rPr lang="ja-JP" altLang="en-US" dirty="0">
                <a:latin typeface="BIZ UDP明朝 Medium" panose="02020500000000000000" pitchFamily="18" charset="-128"/>
                <a:ea typeface="BIZ UDP明朝 Medium" panose="02020500000000000000" pitchFamily="18" charset="-128"/>
              </a:rPr>
              <a:t>　　　（例：「初老期における認知症」，「パーキンソン病関連疾患，</a:t>
            </a:r>
            <a:r>
              <a:rPr lang="en-US" altLang="ja-JP" dirty="0">
                <a:latin typeface="BIZ UDP明朝 Medium" panose="02020500000000000000" pitchFamily="18" charset="-128"/>
                <a:ea typeface="BIZ UDP明朝 Medium" panose="02020500000000000000" pitchFamily="18" charset="-128"/>
              </a:rPr>
              <a:t>	</a:t>
            </a:r>
          </a:p>
          <a:p>
            <a:pPr marL="0" indent="0">
              <a:buNone/>
            </a:pPr>
            <a:r>
              <a:rPr lang="ja-JP" altLang="en-US" dirty="0">
                <a:latin typeface="BIZ UDP明朝 Medium" panose="02020500000000000000" pitchFamily="18" charset="-128"/>
                <a:ea typeface="BIZ UDP明朝 Medium" panose="02020500000000000000" pitchFamily="18" charset="-128"/>
              </a:rPr>
              <a:t>　　　　　　「脳血管疾患」等）　　　　　</a:t>
            </a:r>
            <a:endParaRPr kumimoji="1" lang="ja-JP" altLang="en-US" dirty="0">
              <a:latin typeface="BIZ UDP明朝 Medium" panose="02020500000000000000" pitchFamily="18" charset="-128"/>
              <a:ea typeface="BIZ UDP明朝 Medium" panose="02020500000000000000" pitchFamily="18" charset="-128"/>
            </a:endParaRPr>
          </a:p>
        </p:txBody>
      </p:sp>
      <p:sp>
        <p:nvSpPr>
          <p:cNvPr id="4" name="日付プレースホルダー 3">
            <a:extLst>
              <a:ext uri="{FF2B5EF4-FFF2-40B4-BE49-F238E27FC236}">
                <a16:creationId xmlns:a16="http://schemas.microsoft.com/office/drawing/2014/main" id="{C0835956-D68E-4909-71D0-0B60F9C0DC3E}"/>
              </a:ext>
            </a:extLst>
          </p:cNvPr>
          <p:cNvSpPr>
            <a:spLocks noGrp="1"/>
          </p:cNvSpPr>
          <p:nvPr>
            <p:ph type="dt" sz="half" idx="10"/>
          </p:nvPr>
        </p:nvSpPr>
        <p:spPr/>
        <p:txBody>
          <a:bodyPr/>
          <a:lstStyle/>
          <a:p>
            <a:r>
              <a:rPr kumimoji="1" lang="en-US" altLang="ja-JP"/>
              <a:t>2026/4/26</a:t>
            </a:r>
            <a:endParaRPr kumimoji="1" lang="ja-JP" altLang="en-US"/>
          </a:p>
        </p:txBody>
      </p:sp>
      <p:sp>
        <p:nvSpPr>
          <p:cNvPr id="5" name="フッター プレースホルダー 4">
            <a:extLst>
              <a:ext uri="{FF2B5EF4-FFF2-40B4-BE49-F238E27FC236}">
                <a16:creationId xmlns:a16="http://schemas.microsoft.com/office/drawing/2014/main" id="{86252A15-319D-00A4-CFE7-FF4856A473B1}"/>
              </a:ext>
            </a:extLst>
          </p:cNvPr>
          <p:cNvSpPr>
            <a:spLocks noGrp="1"/>
          </p:cNvSpPr>
          <p:nvPr>
            <p:ph type="ftr" sz="quarter" idx="11"/>
          </p:nvPr>
        </p:nvSpPr>
        <p:spPr/>
        <p:txBody>
          <a:bodyPr/>
          <a:lstStyle/>
          <a:p>
            <a:r>
              <a:rPr kumimoji="1" lang="en-US" altLang="ja-JP"/>
              <a:t>LO</a:t>
            </a:r>
            <a:r>
              <a:rPr kumimoji="1" lang="ja-JP" altLang="en-US"/>
              <a:t>💖 </a:t>
            </a:r>
            <a:r>
              <a:rPr kumimoji="1" lang="en-US" altLang="ja-JP"/>
              <a:t>VE</a:t>
            </a:r>
            <a:r>
              <a:rPr kumimoji="1" lang="ja-JP" altLang="en-US"/>
              <a:t>　社会福祉士相談所 </a:t>
            </a:r>
            <a:r>
              <a:rPr kumimoji="1" lang="en-US" altLang="ja-JP"/>
              <a:t>LOVE</a:t>
            </a:r>
            <a:endParaRPr kumimoji="1" lang="ja-JP" altLang="en-US"/>
          </a:p>
        </p:txBody>
      </p:sp>
    </p:spTree>
    <p:extLst>
      <p:ext uri="{BB962C8B-B14F-4D97-AF65-F5344CB8AC3E}">
        <p14:creationId xmlns:p14="http://schemas.microsoft.com/office/powerpoint/2010/main" val="40219671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1805</TotalTime>
  <Words>1944</Words>
  <Application>Microsoft Office PowerPoint</Application>
  <PresentationFormat>ワイド画面</PresentationFormat>
  <Paragraphs>145</Paragraphs>
  <Slides>14</Slides>
  <Notes>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BIZ UDP明朝 Medium</vt:lpstr>
      <vt:lpstr>游ゴシック</vt:lpstr>
      <vt:lpstr>游ゴシック Light</vt:lpstr>
      <vt:lpstr>Arial</vt:lpstr>
      <vt:lpstr>Office テーマ</vt:lpstr>
      <vt:lpstr>介護保険制度と障がい者福祉の関係について</vt:lpstr>
      <vt:lpstr>講師の紹介</vt:lpstr>
      <vt:lpstr>身体介護が必要な方に対する2つのサービス ～介護保険サービスと障害福祉サービス～</vt:lpstr>
      <vt:lpstr>障害福祉サービス利用者が65歳になったら？ ～介護保険優先原則～</vt:lpstr>
      <vt:lpstr>自己負担への対応 新高額障害福祉サービス等給付費</vt:lpstr>
      <vt:lpstr>新高額障害福祉サービス等給付費 ～申請条件～</vt:lpstr>
      <vt:lpstr>新高額障害福祉サービス等給付費 ～申請条件①について～</vt:lpstr>
      <vt:lpstr>新高額障害福祉サービス等給付費 ～申請条件②について～</vt:lpstr>
      <vt:lpstr>新高額障害福祉サービス等給付費 ～申請条件③，④について～</vt:lpstr>
      <vt:lpstr>高松市による申請支援</vt:lpstr>
      <vt:lpstr>『介護保険優先原則』の例外 ～例外となる4つの事由～</vt:lpstr>
      <vt:lpstr>『介護保険優先原則』の例外 ～大切な規定～</vt:lpstr>
      <vt:lpstr>事業所変更への対応 共生型サービス</vt:lpstr>
      <vt:lpstr>当事業所について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遊 田村</dc:creator>
  <cp:lastModifiedBy>you-1983@mocha.ocn.ne.jp</cp:lastModifiedBy>
  <cp:revision>66</cp:revision>
  <cp:lastPrinted>2025-08-07T07:56:50Z</cp:lastPrinted>
  <dcterms:created xsi:type="dcterms:W3CDTF">2024-11-10T12:20:17Z</dcterms:created>
  <dcterms:modified xsi:type="dcterms:W3CDTF">2026-04-25T00:38:50Z</dcterms:modified>
</cp:coreProperties>
</file>